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4"/>
  </p:notesMasterIdLst>
  <p:handoutMasterIdLst>
    <p:handoutMasterId r:id="rId25"/>
  </p:handoutMasterIdLst>
  <p:sldIdLst>
    <p:sldId id="282" r:id="rId2"/>
    <p:sldId id="284" r:id="rId3"/>
    <p:sldId id="299" r:id="rId4"/>
    <p:sldId id="318" r:id="rId5"/>
    <p:sldId id="265" r:id="rId6"/>
    <p:sldId id="266" r:id="rId7"/>
    <p:sldId id="269" r:id="rId8"/>
    <p:sldId id="286" r:id="rId9"/>
    <p:sldId id="287" r:id="rId10"/>
    <p:sldId id="288" r:id="rId11"/>
    <p:sldId id="322" r:id="rId12"/>
    <p:sldId id="314" r:id="rId13"/>
    <p:sldId id="312" r:id="rId14"/>
    <p:sldId id="313" r:id="rId15"/>
    <p:sldId id="320" r:id="rId16"/>
    <p:sldId id="290" r:id="rId17"/>
    <p:sldId id="291" r:id="rId18"/>
    <p:sldId id="292" r:id="rId19"/>
    <p:sldId id="293" r:id="rId20"/>
    <p:sldId id="294" r:id="rId21"/>
    <p:sldId id="296" r:id="rId22"/>
    <p:sldId id="321" r:id="rId23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DA2"/>
    <a:srgbClr val="FFFFFF"/>
    <a:srgbClr val="C13F3F"/>
    <a:srgbClr val="000000"/>
    <a:srgbClr val="FFFF99"/>
    <a:srgbClr val="D92121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23" autoAdjust="0"/>
    <p:restoredTop sz="96357" autoAdjust="0"/>
  </p:normalViewPr>
  <p:slideViewPr>
    <p:cSldViewPr>
      <p:cViewPr varScale="1">
        <p:scale>
          <a:sx n="93" d="100"/>
          <a:sy n="93" d="100"/>
        </p:scale>
        <p:origin x="1162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91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3142" y="48"/>
      </p:cViewPr>
      <p:guideLst>
        <p:guide orient="horz" pos="2957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5"/>
            <a:ext cx="3078058" cy="469583"/>
          </a:xfrm>
          <a:prstGeom prst="rect">
            <a:avLst/>
          </a:prstGeom>
        </p:spPr>
        <p:txBody>
          <a:bodyPr vert="horz" lIns="91669" tIns="45835" rIns="91669" bIns="4583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826" y="5"/>
            <a:ext cx="3078058" cy="469583"/>
          </a:xfrm>
          <a:prstGeom prst="rect">
            <a:avLst/>
          </a:prstGeom>
        </p:spPr>
        <p:txBody>
          <a:bodyPr vert="horz" lIns="91669" tIns="45835" rIns="91669" bIns="45835" rtlCol="0"/>
          <a:lstStyle>
            <a:lvl1pPr algn="r">
              <a:defRPr sz="1200"/>
            </a:lvl1pPr>
          </a:lstStyle>
          <a:p>
            <a:fld id="{4F0938CC-CE79-4435-A706-83705538FAFE}" type="datetimeFigureOut">
              <a:rPr lang="en-US" smtClean="0"/>
              <a:pPr/>
              <a:t>8/26/2021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305"/>
            <a:ext cx="3078058" cy="469583"/>
          </a:xfrm>
          <a:prstGeom prst="rect">
            <a:avLst/>
          </a:prstGeom>
        </p:spPr>
        <p:txBody>
          <a:bodyPr vert="horz" lIns="91669" tIns="45835" rIns="91669" bIns="4583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826" y="8917305"/>
            <a:ext cx="3078058" cy="469583"/>
          </a:xfrm>
          <a:prstGeom prst="rect">
            <a:avLst/>
          </a:prstGeom>
        </p:spPr>
        <p:txBody>
          <a:bodyPr vert="horz" lIns="91669" tIns="45835" rIns="91669" bIns="45835" rtlCol="0" anchor="b"/>
          <a:lstStyle>
            <a:lvl1pPr algn="r">
              <a:defRPr sz="1200"/>
            </a:lvl1pPr>
          </a:lstStyle>
          <a:p>
            <a:fld id="{D669F728-D530-4620-B9D3-C4599D1731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9986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5"/>
            <a:ext cx="3078058" cy="469583"/>
          </a:xfrm>
          <a:prstGeom prst="rect">
            <a:avLst/>
          </a:prstGeom>
        </p:spPr>
        <p:txBody>
          <a:bodyPr vert="horz" lIns="91669" tIns="45835" rIns="91669" bIns="4583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826" y="5"/>
            <a:ext cx="3078058" cy="469583"/>
          </a:xfrm>
          <a:prstGeom prst="rect">
            <a:avLst/>
          </a:prstGeom>
        </p:spPr>
        <p:txBody>
          <a:bodyPr vert="horz" lIns="91669" tIns="45835" rIns="91669" bIns="45835" rtlCol="0"/>
          <a:lstStyle>
            <a:lvl1pPr algn="r">
              <a:defRPr sz="1200"/>
            </a:lvl1pPr>
          </a:lstStyle>
          <a:p>
            <a:fld id="{D67B964A-190D-4150-B132-A0F976DCD8AC}" type="datetimeFigureOut">
              <a:rPr lang="en-US" smtClean="0"/>
              <a:pPr/>
              <a:t>8/26/2021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3263"/>
            <a:ext cx="4692650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69" tIns="45835" rIns="91669" bIns="4583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571" y="4460247"/>
            <a:ext cx="5681343" cy="4224654"/>
          </a:xfrm>
          <a:prstGeom prst="rect">
            <a:avLst/>
          </a:prstGeom>
        </p:spPr>
        <p:txBody>
          <a:bodyPr vert="horz" lIns="91669" tIns="45835" rIns="91669" bIns="4583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305"/>
            <a:ext cx="3078058" cy="469583"/>
          </a:xfrm>
          <a:prstGeom prst="rect">
            <a:avLst/>
          </a:prstGeom>
        </p:spPr>
        <p:txBody>
          <a:bodyPr vert="horz" lIns="91669" tIns="45835" rIns="91669" bIns="4583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826" y="8917305"/>
            <a:ext cx="3078058" cy="469583"/>
          </a:xfrm>
          <a:prstGeom prst="rect">
            <a:avLst/>
          </a:prstGeom>
        </p:spPr>
        <p:txBody>
          <a:bodyPr vert="horz" lIns="91669" tIns="45835" rIns="91669" bIns="45835" rtlCol="0" anchor="b"/>
          <a:lstStyle>
            <a:lvl1pPr algn="r">
              <a:defRPr sz="1200"/>
            </a:lvl1pPr>
          </a:lstStyle>
          <a:p>
            <a:fld id="{25FD98E6-C4B7-402B-9B62-381BA5333B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470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76275"/>
            <a:ext cx="4516437" cy="3387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p1:notes"/>
          <p:cNvSpPr txBox="1">
            <a:spLocks noGrp="1"/>
          </p:cNvSpPr>
          <p:nvPr>
            <p:ph type="body" idx="1"/>
          </p:nvPr>
        </p:nvSpPr>
        <p:spPr>
          <a:xfrm>
            <a:off x="680966" y="4290628"/>
            <a:ext cx="5444620" cy="4063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513" tIns="43744" rIns="87513" bIns="43744" anchor="t" anchorCtr="0">
            <a:normAutofit/>
          </a:bodyPr>
          <a:lstStyle/>
          <a:p>
            <a:endParaRPr/>
          </a:p>
        </p:txBody>
      </p:sp>
      <p:sp>
        <p:nvSpPr>
          <p:cNvPr id="114" name="Google Shape;114;p1:notes"/>
          <p:cNvSpPr txBox="1">
            <a:spLocks noGrp="1"/>
          </p:cNvSpPr>
          <p:nvPr>
            <p:ph type="sldNum" idx="12"/>
          </p:nvPr>
        </p:nvSpPr>
        <p:spPr>
          <a:xfrm>
            <a:off x="3855209" y="8578188"/>
            <a:ext cx="2949806" cy="45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513" tIns="43744" rIns="87513" bIns="43744" anchor="b" anchorCtr="0">
            <a:noAutofit/>
          </a:bodyPr>
          <a:lstStyle/>
          <a:p>
            <a:fld id="{00000000-1234-1234-1234-123412341234}" type="slidenum">
              <a:rPr lang="en-US"/>
              <a:pPr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76275"/>
            <a:ext cx="4516437" cy="3387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35" name="Google Shape;135;p3:notes"/>
          <p:cNvSpPr txBox="1">
            <a:spLocks noGrp="1"/>
          </p:cNvSpPr>
          <p:nvPr>
            <p:ph type="body" idx="1"/>
          </p:nvPr>
        </p:nvSpPr>
        <p:spPr>
          <a:xfrm>
            <a:off x="680966" y="4290628"/>
            <a:ext cx="5444620" cy="4063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513" tIns="43744" rIns="87513" bIns="43744" anchor="t" anchorCtr="0">
            <a:normAutofit/>
          </a:bodyPr>
          <a:lstStyle/>
          <a:p>
            <a:endParaRPr/>
          </a:p>
        </p:txBody>
      </p:sp>
      <p:sp>
        <p:nvSpPr>
          <p:cNvPr id="136" name="Google Shape;136;p3:notes"/>
          <p:cNvSpPr txBox="1">
            <a:spLocks noGrp="1"/>
          </p:cNvSpPr>
          <p:nvPr>
            <p:ph type="sldNum" idx="12"/>
          </p:nvPr>
        </p:nvSpPr>
        <p:spPr>
          <a:xfrm>
            <a:off x="3855209" y="8578188"/>
            <a:ext cx="2949806" cy="45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513" tIns="43744" rIns="87513" bIns="43744" anchor="b" anchorCtr="0">
            <a:noAutofit/>
          </a:bodyPr>
          <a:lstStyle/>
          <a:p>
            <a:fld id="{00000000-1234-1234-1234-123412341234}" type="slidenum"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/>
              <a:t>15</a:t>
            </a:fld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979354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9:notes"/>
          <p:cNvSpPr txBox="1">
            <a:spLocks noGrp="1"/>
          </p:cNvSpPr>
          <p:nvPr>
            <p:ph type="body" idx="1"/>
          </p:nvPr>
        </p:nvSpPr>
        <p:spPr>
          <a:xfrm>
            <a:off x="680966" y="4290628"/>
            <a:ext cx="5444620" cy="4063995"/>
          </a:xfrm>
          <a:prstGeom prst="rect">
            <a:avLst/>
          </a:prstGeom>
        </p:spPr>
        <p:txBody>
          <a:bodyPr spcFirstLastPara="1" wrap="square" lIns="87513" tIns="43744" rIns="87513" bIns="43744" anchor="t" anchorCtr="0">
            <a:noAutofit/>
          </a:bodyPr>
          <a:lstStyle/>
          <a:p>
            <a:endParaRPr/>
          </a:p>
        </p:txBody>
      </p:sp>
      <p:sp>
        <p:nvSpPr>
          <p:cNvPr id="200" name="Google Shape;20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76275"/>
            <a:ext cx="4516437" cy="3387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0:notes"/>
          <p:cNvSpPr txBox="1">
            <a:spLocks noGrp="1"/>
          </p:cNvSpPr>
          <p:nvPr>
            <p:ph type="body" idx="1"/>
          </p:nvPr>
        </p:nvSpPr>
        <p:spPr>
          <a:xfrm>
            <a:off x="680966" y="4290628"/>
            <a:ext cx="5444620" cy="4063995"/>
          </a:xfrm>
          <a:prstGeom prst="rect">
            <a:avLst/>
          </a:prstGeom>
        </p:spPr>
        <p:txBody>
          <a:bodyPr spcFirstLastPara="1" wrap="square" lIns="87513" tIns="43744" rIns="87513" bIns="43744" anchor="t" anchorCtr="0">
            <a:noAutofit/>
          </a:bodyPr>
          <a:lstStyle/>
          <a:p>
            <a:endParaRPr/>
          </a:p>
        </p:txBody>
      </p:sp>
      <p:sp>
        <p:nvSpPr>
          <p:cNvPr id="210" name="Google Shape;21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76275"/>
            <a:ext cx="4516437" cy="3387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1:notes"/>
          <p:cNvSpPr txBox="1">
            <a:spLocks noGrp="1"/>
          </p:cNvSpPr>
          <p:nvPr>
            <p:ph type="body" idx="1"/>
          </p:nvPr>
        </p:nvSpPr>
        <p:spPr>
          <a:xfrm>
            <a:off x="680966" y="4290628"/>
            <a:ext cx="5444620" cy="4063995"/>
          </a:xfrm>
          <a:prstGeom prst="rect">
            <a:avLst/>
          </a:prstGeom>
        </p:spPr>
        <p:txBody>
          <a:bodyPr spcFirstLastPara="1" wrap="square" lIns="87513" tIns="43744" rIns="87513" bIns="43744" anchor="t" anchorCtr="0">
            <a:noAutofit/>
          </a:bodyPr>
          <a:lstStyle/>
          <a:p>
            <a:endParaRPr/>
          </a:p>
        </p:txBody>
      </p:sp>
      <p:sp>
        <p:nvSpPr>
          <p:cNvPr id="220" name="Google Shape;22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76275"/>
            <a:ext cx="4516437" cy="3387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2:notes"/>
          <p:cNvSpPr txBox="1">
            <a:spLocks noGrp="1"/>
          </p:cNvSpPr>
          <p:nvPr>
            <p:ph type="body" idx="1"/>
          </p:nvPr>
        </p:nvSpPr>
        <p:spPr>
          <a:xfrm>
            <a:off x="680966" y="4290628"/>
            <a:ext cx="5444620" cy="4063995"/>
          </a:xfrm>
          <a:prstGeom prst="rect">
            <a:avLst/>
          </a:prstGeom>
        </p:spPr>
        <p:txBody>
          <a:bodyPr spcFirstLastPara="1" wrap="square" lIns="87513" tIns="43744" rIns="87513" bIns="43744" anchor="t" anchorCtr="0">
            <a:noAutofit/>
          </a:bodyPr>
          <a:lstStyle/>
          <a:p>
            <a:endParaRPr/>
          </a:p>
        </p:txBody>
      </p:sp>
      <p:sp>
        <p:nvSpPr>
          <p:cNvPr id="235" name="Google Shape;23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76275"/>
            <a:ext cx="4516437" cy="3387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3:notes"/>
          <p:cNvSpPr txBox="1">
            <a:spLocks noGrp="1"/>
          </p:cNvSpPr>
          <p:nvPr>
            <p:ph type="body" idx="1"/>
          </p:nvPr>
        </p:nvSpPr>
        <p:spPr>
          <a:xfrm>
            <a:off x="680966" y="4290628"/>
            <a:ext cx="5444620" cy="4063995"/>
          </a:xfrm>
          <a:prstGeom prst="rect">
            <a:avLst/>
          </a:prstGeom>
        </p:spPr>
        <p:txBody>
          <a:bodyPr spcFirstLastPara="1" wrap="square" lIns="87513" tIns="43744" rIns="87513" bIns="43744" anchor="t" anchorCtr="0">
            <a:noAutofit/>
          </a:bodyPr>
          <a:lstStyle/>
          <a:p>
            <a:endParaRPr/>
          </a:p>
        </p:txBody>
      </p:sp>
      <p:sp>
        <p:nvSpPr>
          <p:cNvPr id="245" name="Google Shape;24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76275"/>
            <a:ext cx="4516437" cy="3387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4:notes"/>
          <p:cNvSpPr txBox="1">
            <a:spLocks noGrp="1"/>
          </p:cNvSpPr>
          <p:nvPr>
            <p:ph type="body" idx="1"/>
          </p:nvPr>
        </p:nvSpPr>
        <p:spPr>
          <a:xfrm>
            <a:off x="680966" y="4290628"/>
            <a:ext cx="5444620" cy="4063995"/>
          </a:xfrm>
          <a:prstGeom prst="rect">
            <a:avLst/>
          </a:prstGeom>
        </p:spPr>
        <p:txBody>
          <a:bodyPr spcFirstLastPara="1" wrap="square" lIns="87513" tIns="43744" rIns="87513" bIns="43744" anchor="t" anchorCtr="0">
            <a:noAutofit/>
          </a:bodyPr>
          <a:lstStyle/>
          <a:p>
            <a:endParaRPr/>
          </a:p>
        </p:txBody>
      </p:sp>
      <p:sp>
        <p:nvSpPr>
          <p:cNvPr id="255" name="Google Shape;25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76275"/>
            <a:ext cx="4516437" cy="3387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76275"/>
            <a:ext cx="4516437" cy="3387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p2:notes"/>
          <p:cNvSpPr txBox="1">
            <a:spLocks noGrp="1"/>
          </p:cNvSpPr>
          <p:nvPr>
            <p:ph type="body" idx="1"/>
          </p:nvPr>
        </p:nvSpPr>
        <p:spPr>
          <a:xfrm>
            <a:off x="680966" y="4290628"/>
            <a:ext cx="5444620" cy="4063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513" tIns="43744" rIns="87513" bIns="43744" anchor="t" anchorCtr="0">
            <a:normAutofit/>
          </a:bodyPr>
          <a:lstStyle/>
          <a:p>
            <a:endParaRPr/>
          </a:p>
        </p:txBody>
      </p:sp>
      <p:sp>
        <p:nvSpPr>
          <p:cNvPr id="125" name="Google Shape;125;p2:notes"/>
          <p:cNvSpPr txBox="1">
            <a:spLocks noGrp="1"/>
          </p:cNvSpPr>
          <p:nvPr>
            <p:ph type="sldNum" idx="12"/>
          </p:nvPr>
        </p:nvSpPr>
        <p:spPr>
          <a:xfrm>
            <a:off x="3855209" y="8578188"/>
            <a:ext cx="2949806" cy="45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513" tIns="43744" rIns="87513" bIns="43744" anchor="b" anchorCtr="0">
            <a:noAutofit/>
          </a:bodyPr>
          <a:lstStyle/>
          <a:p>
            <a:fld id="{00000000-1234-1234-1234-123412341234}" type="slidenum">
              <a:rPr lang="en-US"/>
              <a:pPr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76275"/>
            <a:ext cx="4516437" cy="3387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35" name="Google Shape;135;p3:notes"/>
          <p:cNvSpPr txBox="1">
            <a:spLocks noGrp="1"/>
          </p:cNvSpPr>
          <p:nvPr>
            <p:ph type="body" idx="1"/>
          </p:nvPr>
        </p:nvSpPr>
        <p:spPr>
          <a:xfrm>
            <a:off x="680966" y="4290628"/>
            <a:ext cx="5444620" cy="4063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513" tIns="43744" rIns="87513" bIns="43744" anchor="t" anchorCtr="0">
            <a:normAutofit/>
          </a:bodyPr>
          <a:lstStyle/>
          <a:p>
            <a:endParaRPr/>
          </a:p>
        </p:txBody>
      </p:sp>
      <p:sp>
        <p:nvSpPr>
          <p:cNvPr id="136" name="Google Shape;136;p3:notes"/>
          <p:cNvSpPr txBox="1">
            <a:spLocks noGrp="1"/>
          </p:cNvSpPr>
          <p:nvPr>
            <p:ph type="sldNum" idx="12"/>
          </p:nvPr>
        </p:nvSpPr>
        <p:spPr>
          <a:xfrm>
            <a:off x="3855209" y="8578188"/>
            <a:ext cx="2949806" cy="45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513" tIns="43744" rIns="87513" bIns="43744" anchor="b" anchorCtr="0">
            <a:noAutofit/>
          </a:bodyPr>
          <a:lstStyle/>
          <a:p>
            <a:fld id="{00000000-1234-1234-1234-123412341234}" type="slidenum"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/>
              <a:t>3</a:t>
            </a:fld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76275"/>
            <a:ext cx="4516437" cy="3387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35" name="Google Shape;135;p3:notes"/>
          <p:cNvSpPr txBox="1">
            <a:spLocks noGrp="1"/>
          </p:cNvSpPr>
          <p:nvPr>
            <p:ph type="body" idx="1"/>
          </p:nvPr>
        </p:nvSpPr>
        <p:spPr>
          <a:xfrm>
            <a:off x="680966" y="4290628"/>
            <a:ext cx="5444620" cy="4063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513" tIns="43744" rIns="87513" bIns="43744" anchor="t" anchorCtr="0">
            <a:normAutofit/>
          </a:bodyPr>
          <a:lstStyle/>
          <a:p>
            <a:endParaRPr/>
          </a:p>
        </p:txBody>
      </p:sp>
      <p:sp>
        <p:nvSpPr>
          <p:cNvPr id="136" name="Google Shape;136;p3:notes"/>
          <p:cNvSpPr txBox="1">
            <a:spLocks noGrp="1"/>
          </p:cNvSpPr>
          <p:nvPr>
            <p:ph type="sldNum" idx="12"/>
          </p:nvPr>
        </p:nvSpPr>
        <p:spPr>
          <a:xfrm>
            <a:off x="3855209" y="8578188"/>
            <a:ext cx="2949806" cy="45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513" tIns="43744" rIns="87513" bIns="43744" anchor="b" anchorCtr="0">
            <a:noAutofit/>
          </a:bodyPr>
          <a:lstStyle/>
          <a:p>
            <a:fld id="{00000000-1234-1234-1234-123412341234}" type="slidenum"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/>
              <a:t>4</a:t>
            </a:fld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139272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:notes"/>
          <p:cNvSpPr txBox="1">
            <a:spLocks noGrp="1"/>
          </p:cNvSpPr>
          <p:nvPr>
            <p:ph type="body" idx="1"/>
          </p:nvPr>
        </p:nvSpPr>
        <p:spPr>
          <a:xfrm>
            <a:off x="680966" y="4290628"/>
            <a:ext cx="5444620" cy="4063995"/>
          </a:xfrm>
          <a:prstGeom prst="rect">
            <a:avLst/>
          </a:prstGeom>
        </p:spPr>
        <p:txBody>
          <a:bodyPr spcFirstLastPara="1" wrap="square" lIns="87513" tIns="43744" rIns="87513" bIns="43744" anchor="t" anchorCtr="0">
            <a:noAutofit/>
          </a:bodyPr>
          <a:lstStyle/>
          <a:p>
            <a:endParaRPr/>
          </a:p>
        </p:txBody>
      </p:sp>
      <p:sp>
        <p:nvSpPr>
          <p:cNvPr id="151" name="Google Shape;15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76275"/>
            <a:ext cx="4516437" cy="3387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5:notes"/>
          <p:cNvSpPr txBox="1">
            <a:spLocks noGrp="1"/>
          </p:cNvSpPr>
          <p:nvPr>
            <p:ph type="body" idx="1"/>
          </p:nvPr>
        </p:nvSpPr>
        <p:spPr>
          <a:xfrm>
            <a:off x="680966" y="4290628"/>
            <a:ext cx="5444620" cy="4063995"/>
          </a:xfrm>
          <a:prstGeom prst="rect">
            <a:avLst/>
          </a:prstGeom>
        </p:spPr>
        <p:txBody>
          <a:bodyPr spcFirstLastPara="1" wrap="square" lIns="87513" tIns="43744" rIns="87513" bIns="43744" anchor="t" anchorCtr="0">
            <a:noAutofit/>
          </a:bodyPr>
          <a:lstStyle/>
          <a:p>
            <a:endParaRPr/>
          </a:p>
        </p:txBody>
      </p:sp>
      <p:sp>
        <p:nvSpPr>
          <p:cNvPr id="161" name="Google Shape;16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76275"/>
            <a:ext cx="4516437" cy="3387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:notes"/>
          <p:cNvSpPr txBox="1">
            <a:spLocks noGrp="1"/>
          </p:cNvSpPr>
          <p:nvPr>
            <p:ph type="body" idx="1"/>
          </p:nvPr>
        </p:nvSpPr>
        <p:spPr>
          <a:xfrm>
            <a:off x="680966" y="4290628"/>
            <a:ext cx="5444620" cy="4063995"/>
          </a:xfrm>
          <a:prstGeom prst="rect">
            <a:avLst/>
          </a:prstGeom>
        </p:spPr>
        <p:txBody>
          <a:bodyPr spcFirstLastPara="1" wrap="square" lIns="87513" tIns="43744" rIns="87513" bIns="43744" anchor="t" anchorCtr="0">
            <a:noAutofit/>
          </a:bodyPr>
          <a:lstStyle/>
          <a:p>
            <a:endParaRPr/>
          </a:p>
        </p:txBody>
      </p:sp>
      <p:sp>
        <p:nvSpPr>
          <p:cNvPr id="171" name="Google Shape;17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76275"/>
            <a:ext cx="4516437" cy="3387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:notes"/>
          <p:cNvSpPr txBox="1">
            <a:spLocks noGrp="1"/>
          </p:cNvSpPr>
          <p:nvPr>
            <p:ph type="body" idx="1"/>
          </p:nvPr>
        </p:nvSpPr>
        <p:spPr>
          <a:xfrm>
            <a:off x="680966" y="4290628"/>
            <a:ext cx="5444620" cy="4063995"/>
          </a:xfrm>
          <a:prstGeom prst="rect">
            <a:avLst/>
          </a:prstGeom>
        </p:spPr>
        <p:txBody>
          <a:bodyPr spcFirstLastPara="1" wrap="square" lIns="87513" tIns="43744" rIns="87513" bIns="43744" anchor="t" anchorCtr="0">
            <a:noAutofit/>
          </a:bodyPr>
          <a:lstStyle/>
          <a:p>
            <a:endParaRPr/>
          </a:p>
        </p:txBody>
      </p:sp>
      <p:sp>
        <p:nvSpPr>
          <p:cNvPr id="151" name="Google Shape;15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76275"/>
            <a:ext cx="4516437" cy="3387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8:notes"/>
          <p:cNvSpPr txBox="1">
            <a:spLocks noGrp="1"/>
          </p:cNvSpPr>
          <p:nvPr>
            <p:ph type="body" idx="1"/>
          </p:nvPr>
        </p:nvSpPr>
        <p:spPr>
          <a:xfrm>
            <a:off x="680966" y="4290628"/>
            <a:ext cx="5444620" cy="4063995"/>
          </a:xfrm>
          <a:prstGeom prst="rect">
            <a:avLst/>
          </a:prstGeom>
        </p:spPr>
        <p:txBody>
          <a:bodyPr spcFirstLastPara="1" wrap="square" lIns="87513" tIns="43744" rIns="87513" bIns="43744" anchor="t" anchorCtr="0">
            <a:noAutofit/>
          </a:bodyPr>
          <a:lstStyle/>
          <a:p>
            <a:endParaRPr/>
          </a:p>
        </p:txBody>
      </p:sp>
      <p:sp>
        <p:nvSpPr>
          <p:cNvPr id="190" name="Google Shape;19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76275"/>
            <a:ext cx="4516437" cy="3387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-2875" y="3962400"/>
            <a:ext cx="9133935" cy="1828800"/>
          </a:xfrm>
        </p:spPr>
        <p:txBody>
          <a:bodyPr anchor="b"/>
          <a:lstStyle>
            <a:lvl1pPr>
              <a:defRPr cap="none" baseline="0">
                <a:solidFill>
                  <a:srgbClr val="002060"/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-1905000" y="1524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AEA8D14-E5DC-4009-8ABE-E113074D3533}"/>
              </a:ext>
            </a:extLst>
          </p:cNvPr>
          <p:cNvCxnSpPr>
            <a:cxnSpLocks/>
          </p:cNvCxnSpPr>
          <p:nvPr userDrawn="1"/>
        </p:nvCxnSpPr>
        <p:spPr>
          <a:xfrm>
            <a:off x="1295400" y="6360318"/>
            <a:ext cx="7838536" cy="0"/>
          </a:xfrm>
          <a:prstGeom prst="line">
            <a:avLst/>
          </a:prstGeom>
          <a:ln w="15875">
            <a:solidFill>
              <a:srgbClr val="C80000">
                <a:alpha val="54902"/>
              </a:srgb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0D75C59B-2226-4C9A-BA5C-475C2A35C4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385"/>
          <a:stretch/>
        </p:blipFill>
        <p:spPr>
          <a:xfrm>
            <a:off x="10065" y="6019800"/>
            <a:ext cx="1371396" cy="838200"/>
          </a:xfrm>
          <a:prstGeom prst="rect">
            <a:avLst/>
          </a:prstGeom>
        </p:spPr>
      </p:pic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B3CDF360-C7B3-49D5-81D7-6D9D54264E47}"/>
              </a:ext>
            </a:extLst>
          </p:cNvPr>
          <p:cNvSpPr txBox="1">
            <a:spLocks/>
          </p:cNvSpPr>
          <p:nvPr userDrawn="1"/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</p:spPr>
        <p:txBody>
          <a:bodyPr vert="horz" anchor="ctr" anchorCtr="0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0AB23B-9BF0-489E-A8C2-70A7597953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Date Placeholder 13">
            <a:extLst>
              <a:ext uri="{FF2B5EF4-FFF2-40B4-BE49-F238E27FC236}">
                <a16:creationId xmlns:a16="http://schemas.microsoft.com/office/drawing/2014/main" id="{AEB9E3C3-A590-43C8-8AF5-AAE4C2A44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chemeClr val="bg1"/>
                </a:solidFill>
                <a:latin typeface="Garamond" pitchFamily="18" charset="0"/>
              </a:defRPr>
            </a:lvl1pPr>
          </a:lstStyle>
          <a:p>
            <a:r>
              <a:rPr lang="en-US" dirty="0"/>
              <a:t>Date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/>
          </a:bodyPr>
          <a:lstStyle>
            <a:lvl1pPr>
              <a:defRPr sz="4400">
                <a:latin typeface="Garamond" pitchFamily="18" charset="0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990600"/>
            <a:ext cx="8153400" cy="5105400"/>
          </a:xfrm>
        </p:spPr>
        <p:txBody>
          <a:bodyPr>
            <a:normAutofit/>
          </a:bodyPr>
          <a:lstStyle>
            <a:lvl1pPr>
              <a:defRPr sz="2800">
                <a:latin typeface="Garamond" pitchFamily="18" charset="0"/>
              </a:defRPr>
            </a:lvl1pPr>
            <a:lvl2pPr>
              <a:defRPr sz="2400">
                <a:latin typeface="Garamond" pitchFamily="18" charset="0"/>
              </a:defRPr>
            </a:lvl2pPr>
            <a:lvl3pPr>
              <a:defRPr sz="2000">
                <a:latin typeface="Garamond" pitchFamily="18" charset="0"/>
              </a:defRPr>
            </a:lvl3pPr>
            <a:lvl4pPr>
              <a:defRPr sz="1800">
                <a:latin typeface="Garamond" pitchFamily="18" charset="0"/>
              </a:defRPr>
            </a:lvl4pPr>
            <a:lvl5pPr>
              <a:defRPr sz="1800">
                <a:latin typeface="Garamond" pitchFamily="18" charset="0"/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9" name="Date Placeholder 13">
            <a:extLst>
              <a:ext uri="{FF2B5EF4-FFF2-40B4-BE49-F238E27FC236}">
                <a16:creationId xmlns:a16="http://schemas.microsoft.com/office/drawing/2014/main" id="{A087DD9F-A4A9-4654-A7DD-2A17E56F19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chemeClr val="tx1"/>
                </a:solidFill>
                <a:latin typeface="Garamond" pitchFamily="18" charset="0"/>
              </a:defRPr>
            </a:lvl1pPr>
          </a:lstStyle>
          <a:p>
            <a:r>
              <a:rPr lang="en-US" dirty="0"/>
              <a:t>Date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0443" y="2718275"/>
            <a:ext cx="7123113" cy="1673225"/>
          </a:xfrm>
        </p:spPr>
        <p:txBody>
          <a:bodyPr anchor="t"/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10065" y="1600200"/>
            <a:ext cx="9133935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000" b="1" dirty="0">
              <a:latin typeface="Garamond" panose="02020404030301010803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00200"/>
            <a:ext cx="8991600" cy="990600"/>
          </a:xfrm>
        </p:spPr>
        <p:txBody>
          <a:bodyPr/>
          <a:lstStyle>
            <a:lvl1pPr algn="ctr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1" name="Date Placeholder 13">
            <a:extLst>
              <a:ext uri="{FF2B5EF4-FFF2-40B4-BE49-F238E27FC236}">
                <a16:creationId xmlns:a16="http://schemas.microsoft.com/office/drawing/2014/main" id="{FCC66BDB-479C-425F-A0DE-FBA1C4F5B9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chemeClr val="tx1"/>
                </a:solidFill>
                <a:latin typeface="Garamond" pitchFamily="18" charset="0"/>
              </a:defRPr>
            </a:lvl1pPr>
          </a:lstStyle>
          <a:p>
            <a:r>
              <a:rPr lang="en-US" dirty="0"/>
              <a:t>Date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630E0A3-BC75-4EC2-B96D-C99E4CC6620B}"/>
              </a:ext>
            </a:extLst>
          </p:cNvPr>
          <p:cNvCxnSpPr>
            <a:cxnSpLocks/>
          </p:cNvCxnSpPr>
          <p:nvPr userDrawn="1"/>
        </p:nvCxnSpPr>
        <p:spPr>
          <a:xfrm>
            <a:off x="1295400" y="6360318"/>
            <a:ext cx="7838536" cy="0"/>
          </a:xfrm>
          <a:prstGeom prst="line">
            <a:avLst/>
          </a:prstGeom>
          <a:ln w="15875">
            <a:solidFill>
              <a:srgbClr val="C80000">
                <a:alpha val="54902"/>
              </a:srgb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A6D8E689-AD31-4B85-84FE-1080505B55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385"/>
          <a:stretch/>
        </p:blipFill>
        <p:spPr>
          <a:xfrm>
            <a:off x="10065" y="6019800"/>
            <a:ext cx="1371396" cy="838200"/>
          </a:xfrm>
          <a:prstGeom prst="rect">
            <a:avLst/>
          </a:prstGeom>
        </p:spPr>
      </p:pic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A806211B-1D5E-4146-BED0-7EC3D4207D5E}"/>
              </a:ext>
            </a:extLst>
          </p:cNvPr>
          <p:cNvSpPr txBox="1">
            <a:spLocks/>
          </p:cNvSpPr>
          <p:nvPr userDrawn="1"/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</p:spPr>
        <p:txBody>
          <a:bodyPr vert="horz" anchor="ctr" anchorCtr="0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0AB23B-9BF0-489E-A8C2-70A7597953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>
            <a:lvl1pPr algn="ctr">
              <a:defRPr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36699" y="914400"/>
            <a:ext cx="3886200" cy="5105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0" y="914400"/>
            <a:ext cx="3886200" cy="5105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5943600" y="6446837"/>
            <a:ext cx="2667000" cy="365125"/>
          </a:xfrm>
        </p:spPr>
        <p:txBody>
          <a:bodyPr rtlCol="0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Date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23336" y="1591692"/>
            <a:ext cx="3886200" cy="4504307"/>
          </a:xfrm>
        </p:spPr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714336" y="1591693"/>
            <a:ext cx="3886200" cy="4504306"/>
          </a:xfrm>
        </p:spPr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Date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523336" y="905893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714336" y="905893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Date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CCD744E3-F398-4247-B444-E2D9218E27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chemeClr val="tx1"/>
                </a:solidFill>
                <a:latin typeface="Garamond" pitchFamily="18" charset="0"/>
              </a:defRPr>
            </a:lvl1pPr>
          </a:lstStyle>
          <a:p>
            <a:r>
              <a:rPr lang="en-US" dirty="0"/>
              <a:t>Date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4DC4317-A5EC-4823-9EF6-2ABB221BE4BE}"/>
              </a:ext>
            </a:extLst>
          </p:cNvPr>
          <p:cNvCxnSpPr>
            <a:cxnSpLocks/>
          </p:cNvCxnSpPr>
          <p:nvPr userDrawn="1"/>
        </p:nvCxnSpPr>
        <p:spPr>
          <a:xfrm>
            <a:off x="1295400" y="6360318"/>
            <a:ext cx="7838536" cy="0"/>
          </a:xfrm>
          <a:prstGeom prst="line">
            <a:avLst/>
          </a:prstGeom>
          <a:ln w="15875">
            <a:solidFill>
              <a:srgbClr val="C80000">
                <a:alpha val="54902"/>
              </a:srgb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9F0619B8-E720-4417-AEBA-2EA2685984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385"/>
          <a:stretch/>
        </p:blipFill>
        <p:spPr>
          <a:xfrm>
            <a:off x="10065" y="6019800"/>
            <a:ext cx="1371396" cy="838200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F3FFE94-DDE5-407D-A4F2-9F4CA7F4AE2B}"/>
              </a:ext>
            </a:extLst>
          </p:cNvPr>
          <p:cNvSpPr txBox="1">
            <a:spLocks/>
          </p:cNvSpPr>
          <p:nvPr userDrawn="1"/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</p:spPr>
        <p:txBody>
          <a:bodyPr vert="horz" anchor="ctr" anchorCtr="0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0AB23B-9BF0-489E-A8C2-70A7597953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9950"/>
          </a:xfrm>
        </p:spPr>
        <p:txBody>
          <a:bodyPr anchor="ctr"/>
          <a:lstStyle>
            <a:lvl1pPr algn="ctr">
              <a:buNone/>
              <a:defRPr sz="4400" b="0"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200738F2-32D1-47E7-9AEF-9082EC3A59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33536" y="6411594"/>
            <a:ext cx="2667000" cy="365125"/>
          </a:xfrm>
        </p:spPr>
        <p:txBody>
          <a:bodyPr/>
          <a:lstStyle/>
          <a:p>
            <a:r>
              <a:rPr lang="en-US" dirty="0"/>
              <a:t>Date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1_Title Slide">
    <p:bg>
      <p:bgPr>
        <a:solidFill>
          <a:srgbClr val="FFFFFF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9"/>
          <p:cNvSpPr/>
          <p:nvPr/>
        </p:nvSpPr>
        <p:spPr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9" name="Google Shape;19;p1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rgbClr val="C1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0" name="Google Shape;20;p19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1" name="Google Shape;21;p19"/>
          <p:cNvSpPr txBox="1"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Garamond"/>
              <a:buNone/>
              <a:defRPr cap="none">
                <a:solidFill>
                  <a:srgbClr val="00206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9"/>
          <p:cNvSpPr txBox="1"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700"/>
              </a:spcBef>
              <a:spcAft>
                <a:spcPts val="0"/>
              </a:spcAft>
              <a:buSzPts val="1560"/>
              <a:buNone/>
              <a:defRPr sz="2600">
                <a:solidFill>
                  <a:srgbClr val="FFFFFF"/>
                </a:solidFill>
              </a:defRPr>
            </a:lvl1pPr>
            <a:lvl2pPr lvl="1" algn="ctr">
              <a:spcBef>
                <a:spcPts val="550"/>
              </a:spcBef>
              <a:spcAft>
                <a:spcPts val="0"/>
              </a:spcAft>
              <a:buSzPts val="1260"/>
              <a:buNone/>
              <a:defRPr/>
            </a:lvl2pPr>
            <a:lvl3pPr lvl="2" algn="ctr">
              <a:spcBef>
                <a:spcPts val="500"/>
              </a:spcBef>
              <a:spcAft>
                <a:spcPts val="0"/>
              </a:spcAft>
              <a:buSzPts val="1350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SzPts val="1350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9"/>
          <p:cNvSpPr txBox="1">
            <a:spLocks noGrp="1"/>
          </p:cNvSpPr>
          <p:nvPr>
            <p:ph type="dt" idx="10"/>
          </p:nvPr>
        </p:nvSpPr>
        <p:spPr>
          <a:xfrm>
            <a:off x="76200" y="6068699"/>
            <a:ext cx="2057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4" name="Google Shape;24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81" y="0"/>
            <a:ext cx="1899719" cy="13722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" name="Google Shape;25;p19"/>
          <p:cNvCxnSpPr/>
          <p:nvPr/>
        </p:nvCxnSpPr>
        <p:spPr>
          <a:xfrm>
            <a:off x="-1905000" y="152400"/>
            <a:ext cx="914400" cy="914400"/>
          </a:xfrm>
          <a:prstGeom prst="straightConnector1">
            <a:avLst/>
          </a:prstGeom>
          <a:noFill/>
          <a:ln w="100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093914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w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0064" y="-2619"/>
            <a:ext cx="9123871" cy="871299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919954"/>
            <a:ext cx="8153400" cy="5206525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Garamond" pitchFamily="18" charset="0"/>
              </a:defRPr>
            </a:lvl1pPr>
          </a:lstStyle>
          <a:p>
            <a:r>
              <a:rPr lang="en-US" dirty="0"/>
              <a:t>Date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2D30FDD-1477-4E01-B6CC-012187FA9F22}"/>
              </a:ext>
            </a:extLst>
          </p:cNvPr>
          <p:cNvCxnSpPr>
            <a:cxnSpLocks/>
          </p:cNvCxnSpPr>
          <p:nvPr userDrawn="1"/>
        </p:nvCxnSpPr>
        <p:spPr>
          <a:xfrm>
            <a:off x="1295400" y="6360318"/>
            <a:ext cx="7838536" cy="0"/>
          </a:xfrm>
          <a:prstGeom prst="line">
            <a:avLst/>
          </a:prstGeom>
          <a:ln w="15875">
            <a:solidFill>
              <a:srgbClr val="C80000">
                <a:alpha val="54902"/>
              </a:srgb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61F6EC95-197A-48FC-B506-A733992C0D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385"/>
          <a:stretch/>
        </p:blipFill>
        <p:spPr>
          <a:xfrm>
            <a:off x="10065" y="6019800"/>
            <a:ext cx="1371396" cy="838200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2C5DD6E7-E616-4FAE-BC85-67AA461887B4}"/>
              </a:ext>
            </a:extLst>
          </p:cNvPr>
          <p:cNvSpPr txBox="1">
            <a:spLocks/>
          </p:cNvSpPr>
          <p:nvPr userDrawn="1"/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</p:spPr>
        <p:txBody>
          <a:bodyPr vert="horz" anchor="ctr" anchorCtr="0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0AB23B-9BF0-489E-A8C2-70A7597953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</p:sldLayoutIdLst>
  <p:hf sldNum="0" hdr="0" ftr="0"/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rgbClr val="002060"/>
          </a:solidFill>
          <a:latin typeface="Garamond" pitchFamily="18" charset="0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Garamond" pitchFamily="18" charset="0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Garamond" pitchFamily="18" charset="0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Garamond" pitchFamily="18" charset="0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drawhmb.org/draw-a-map/" TargetMode="External"/><Relationship Id="rId3" Type="http://schemas.openxmlformats.org/officeDocument/2006/relationships/hyperlink" Target="https://ndcresearch.maps.arcgis.com/apps/View/index.html?appid=bf16b1a90f08428aa3b47109eef4898e" TargetMode="External"/><Relationship Id="rId7" Type="http://schemas.openxmlformats.org/officeDocument/2006/relationships/hyperlink" Target="https://deploy-preview-496--districtr-web.netlify.app/event/HMB2021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rawhmb.org/wp-content/uploads/2021/08/HMB-4-district-Kit_ENG.xlsx" TargetMode="External"/><Relationship Id="rId5" Type="http://schemas.openxmlformats.org/officeDocument/2006/relationships/hyperlink" Target="http://drawhmb.org/wp-content/uploads/2021/08/HMB-PopUnit-ID-Numbers.pdf" TargetMode="External"/><Relationship Id="rId4" Type="http://schemas.openxmlformats.org/officeDocument/2006/relationships/hyperlink" Target="http://drawhmb.org/wp-content/uploads/2021/08/One-Page-Kit-English.pdf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ndcresearch.maps.arcgis.com/apps/View/index.html?appid=bf16b1a90f08428aa3b47109eef4898e" TargetMode="Externa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ndcresearch.maps.arcgis.com/apps/View/index.html?appid=bf16b1a90f08428aa3b47109eef4898e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drawhmb.org/wp-content/uploads/2021/08/One-Page-Kit-English.pdf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2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9.png"/><Relationship Id="rId7" Type="http://schemas.openxmlformats.org/officeDocument/2006/relationships/hyperlink" Target="http://drawhmb.org/wp-content/uploads/2021/08/HMB-4-district-Kit_ENG.xlsx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rawhmb.org/wp-content/uploads/2021/08/HMB-PopUnit-ID-Numbers.pdf" TargetMode="Externa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3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deploy-preview-496--districtr-web.netlify.app/event/HMB2021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hyperlink" Target="https://drawmycacommunity.org/" TargetMode="External"/><Relationship Id="rId4" Type="http://schemas.openxmlformats.org/officeDocument/2006/relationships/hyperlink" Target="https://www.representable.org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liper.com/maptitude-online-redistricting/help/quick-start-guide-en.htm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hyperlink" Target="https://inzolia.caliper.com/SantaMonica/Default.aspx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drawhmb.org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F18232-9194-4E36-8067-48EA12110D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0"/>
            <a:ext cx="3324127" cy="5943600"/>
          </a:xfrm>
          <a:prstGeom prst="rect">
            <a:avLst/>
          </a:prstGeom>
        </p:spPr>
      </p:pic>
      <p:sp>
        <p:nvSpPr>
          <p:cNvPr id="116" name="Google Shape;116;p1"/>
          <p:cNvSpPr txBox="1">
            <a:spLocks noGrp="1"/>
          </p:cNvSpPr>
          <p:nvPr>
            <p:ph type="ctrTitle"/>
          </p:nvPr>
        </p:nvSpPr>
        <p:spPr>
          <a:xfrm>
            <a:off x="331471" y="2857500"/>
            <a:ext cx="802386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</a:pPr>
            <a:r>
              <a:rPr lang="en-US" sz="3600" b="1" dirty="0"/>
              <a:t>City of Half Moon Bay</a:t>
            </a:r>
            <a:br>
              <a:rPr lang="en-US" sz="3600" b="1" dirty="0"/>
            </a:br>
            <a:r>
              <a:rPr lang="en-US" sz="3600" b="1" dirty="0"/>
              <a:t>Introduction to Redistricting</a:t>
            </a:r>
            <a:endParaRPr sz="3600" b="1" dirty="0"/>
          </a:p>
        </p:txBody>
      </p:sp>
      <p:sp>
        <p:nvSpPr>
          <p:cNvPr id="117" name="Google Shape;117;p1"/>
          <p:cNvSpPr txBox="1">
            <a:spLocks noGrp="1"/>
          </p:cNvSpPr>
          <p:nvPr>
            <p:ph type="dt" idx="10"/>
          </p:nvPr>
        </p:nvSpPr>
        <p:spPr>
          <a:xfrm>
            <a:off x="76200" y="6068699"/>
            <a:ext cx="2057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EB Garamond"/>
                <a:ea typeface="EB Garamond"/>
                <a:cs typeface="EB Garamond"/>
                <a:sym typeface="EB Garamond"/>
              </a:rPr>
              <a:t>August 26, 2021</a:t>
            </a:r>
            <a:endParaRPr dirty="0"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18" name="Google Shape;118;p1"/>
          <p:cNvSpPr txBox="1">
            <a:spLocks noGrp="1"/>
          </p:cNvSpPr>
          <p:nvPr>
            <p:ph type="subTitle" idx="1"/>
          </p:nvPr>
        </p:nvSpPr>
        <p:spPr>
          <a:xfrm>
            <a:off x="2362200" y="6096000"/>
            <a:ext cx="6705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55000" lnSpcReduction="2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SzPct val="60000"/>
              <a:buNone/>
            </a:pPr>
            <a:r>
              <a:rPr lang="en-US" dirty="0"/>
              <a:t> </a:t>
            </a:r>
            <a:r>
              <a:rPr lang="en-US" sz="3600" dirty="0"/>
              <a:t>Shalice Tilton, Sr. Consultant</a:t>
            </a:r>
            <a:endParaRPr dirty="0"/>
          </a:p>
          <a:p>
            <a:pPr marL="0" lvl="0" indent="0" algn="r" rtl="0">
              <a:spcBef>
                <a:spcPts val="700"/>
              </a:spcBef>
              <a:spcAft>
                <a:spcPts val="0"/>
              </a:spcAft>
              <a:buSzPct val="60000"/>
              <a:buNone/>
            </a:pPr>
            <a:r>
              <a:rPr lang="en-US" sz="3600" dirty="0"/>
              <a:t>National Demographics Corporation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6"/>
          <p:cNvSpPr txBox="1">
            <a:spLocks noGrp="1"/>
          </p:cNvSpPr>
          <p:nvPr>
            <p:ph type="title"/>
          </p:nvPr>
        </p:nvSpPr>
        <p:spPr>
          <a:xfrm>
            <a:off x="10200" y="14177"/>
            <a:ext cx="91338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US" b="1" dirty="0"/>
              <a:t>Beyond Neighborhoods: Communities</a:t>
            </a:r>
            <a:endParaRPr dirty="0"/>
          </a:p>
        </p:txBody>
      </p:sp>
      <p:sp>
        <p:nvSpPr>
          <p:cNvPr id="175" name="Google Shape;175;p6"/>
          <p:cNvSpPr txBox="1">
            <a:spLocks noGrp="1"/>
          </p:cNvSpPr>
          <p:nvPr>
            <p:ph type="sldNum" idx="4294967295"/>
          </p:nvPr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/>
          </a:p>
        </p:txBody>
      </p:sp>
      <p:sp>
        <p:nvSpPr>
          <p:cNvPr id="174" name="Google Shape;174;p6"/>
          <p:cNvSpPr txBox="1">
            <a:spLocks noGrp="1"/>
          </p:cNvSpPr>
          <p:nvPr>
            <p:ph type="body" idx="1"/>
          </p:nvPr>
        </p:nvSpPr>
        <p:spPr>
          <a:xfrm>
            <a:off x="761850" y="1816850"/>
            <a:ext cx="7620300" cy="40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080"/>
              <a:buNone/>
            </a:pPr>
            <a:r>
              <a:rPr lang="en-US" sz="2000">
                <a:solidFill>
                  <a:srgbClr val="002060"/>
                </a:solidFill>
              </a:rPr>
              <a:t>Under the California Elections Code, “community of interest” has a very specific definition in the context of districting and redistricting cities and counties:</a:t>
            </a:r>
            <a:endParaRPr sz="200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SzPts val="1080"/>
              <a:buNone/>
            </a:pPr>
            <a:endParaRPr sz="1000"/>
          </a:p>
          <a:p>
            <a:pPr marL="0" lvl="1" indent="0" algn="l" rtl="0">
              <a:spcBef>
                <a:spcPts val="550"/>
              </a:spcBef>
              <a:spcAft>
                <a:spcPts val="0"/>
              </a:spcAft>
              <a:buSzPts val="1400"/>
              <a:buNone/>
            </a:pPr>
            <a:r>
              <a:rPr lang="en-US" sz="2000">
                <a:solidFill>
                  <a:srgbClr val="C13F3F"/>
                </a:solidFill>
              </a:rPr>
              <a:t>A “community of interest” is a population that shares common social or economic interests </a:t>
            </a:r>
            <a:r>
              <a:rPr lang="en-US" sz="2000" b="1" u="sng">
                <a:solidFill>
                  <a:srgbClr val="C13F3F"/>
                </a:solidFill>
              </a:rPr>
              <a:t>that should be included within a single district for purposes of its effective and fair representation</a:t>
            </a:r>
            <a:r>
              <a:rPr lang="en-US" sz="2000" b="1">
                <a:solidFill>
                  <a:srgbClr val="C13F3F"/>
                </a:solidFill>
              </a:rPr>
              <a:t>.</a:t>
            </a:r>
            <a:r>
              <a:rPr lang="en-US" sz="2000"/>
              <a:t> </a:t>
            </a:r>
            <a:endParaRPr sz="2000"/>
          </a:p>
          <a:p>
            <a:pPr marL="0" lvl="1" indent="0" algn="l" rtl="0">
              <a:spcBef>
                <a:spcPts val="550"/>
              </a:spcBef>
              <a:spcAft>
                <a:spcPts val="0"/>
              </a:spcAft>
              <a:buSzPts val="1400"/>
              <a:buNone/>
            </a:pPr>
            <a:endParaRPr sz="1000">
              <a:solidFill>
                <a:srgbClr val="002060"/>
              </a:solidFill>
            </a:endParaRPr>
          </a:p>
          <a:p>
            <a:pPr marL="0" lvl="1" indent="0" algn="l" rtl="0">
              <a:spcBef>
                <a:spcPts val="550"/>
              </a:spcBef>
              <a:spcAft>
                <a:spcPts val="0"/>
              </a:spcAft>
              <a:buSzPts val="1400"/>
              <a:buNone/>
            </a:pPr>
            <a:r>
              <a:rPr lang="en-US" sz="2000">
                <a:solidFill>
                  <a:srgbClr val="002060"/>
                </a:solidFill>
              </a:rPr>
              <a:t>Communities of interest do not include relationships with political parties, incumbents, or political candidates.</a:t>
            </a:r>
            <a:endParaRPr sz="2000">
              <a:solidFill>
                <a:srgbClr val="002060"/>
              </a:solidFill>
            </a:endParaRPr>
          </a:p>
          <a:p>
            <a:pPr marL="0" lvl="1" indent="0" algn="l" rtl="0">
              <a:spcBef>
                <a:spcPts val="550"/>
              </a:spcBef>
              <a:spcAft>
                <a:spcPts val="0"/>
              </a:spcAft>
              <a:buSzPts val="980"/>
              <a:buNone/>
            </a:pPr>
            <a:r>
              <a:rPr lang="en-US" sz="1400">
                <a:solidFill>
                  <a:srgbClr val="002060"/>
                </a:solidFill>
              </a:rPr>
              <a:t>(emphasis added)</a:t>
            </a:r>
            <a:endParaRPr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SzPts val="960"/>
              <a:buNone/>
            </a:pPr>
            <a:endParaRPr sz="1600"/>
          </a:p>
        </p:txBody>
      </p:sp>
      <p:cxnSp>
        <p:nvCxnSpPr>
          <p:cNvPr id="176" name="Google Shape;176;p6"/>
          <p:cNvCxnSpPr/>
          <p:nvPr/>
        </p:nvCxnSpPr>
        <p:spPr>
          <a:xfrm>
            <a:off x="3057000" y="991277"/>
            <a:ext cx="3030000" cy="1350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4"/>
          <p:cNvSpPr txBox="1">
            <a:spLocks noGrp="1"/>
          </p:cNvSpPr>
          <p:nvPr>
            <p:ph type="title"/>
          </p:nvPr>
        </p:nvSpPr>
        <p:spPr>
          <a:xfrm>
            <a:off x="327900" y="17317"/>
            <a:ext cx="846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US" sz="4000" b="1" dirty="0"/>
              <a:t>Model Options</a:t>
            </a:r>
            <a:endParaRPr sz="4000" dirty="0"/>
          </a:p>
        </p:txBody>
      </p:sp>
      <p:sp>
        <p:nvSpPr>
          <p:cNvPr id="154" name="Google Shape;154;p4"/>
          <p:cNvSpPr txBox="1">
            <a:spLocks noGrp="1"/>
          </p:cNvSpPr>
          <p:nvPr>
            <p:ph type="body" idx="1"/>
          </p:nvPr>
        </p:nvSpPr>
        <p:spPr>
          <a:xfrm>
            <a:off x="688350" y="1522200"/>
            <a:ext cx="8608050" cy="4083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>
              <a:spcBef>
                <a:spcPts val="0"/>
              </a:spcBef>
              <a:spcAft>
                <a:spcPts val="3000"/>
              </a:spcAft>
              <a:buSzPts val="1200"/>
            </a:pPr>
            <a:r>
              <a:rPr lang="en-US" sz="16000" b="1" dirty="0">
                <a:solidFill>
                  <a:srgbClr val="C13F3F"/>
                </a:solidFill>
              </a:rPr>
              <a:t>Four Districts and Elective Mayor with 4-Year Term (current model)</a:t>
            </a:r>
          </a:p>
          <a:p>
            <a:pPr>
              <a:spcBef>
                <a:spcPts val="0"/>
              </a:spcBef>
              <a:spcAft>
                <a:spcPts val="3000"/>
              </a:spcAft>
              <a:buSzPts val="1200"/>
            </a:pPr>
            <a:r>
              <a:rPr lang="en-US" sz="16000" b="1" dirty="0">
                <a:solidFill>
                  <a:srgbClr val="C13F3F"/>
                </a:solidFill>
              </a:rPr>
              <a:t>Four Districts and Elective Mayor with 2-Year Term</a:t>
            </a:r>
          </a:p>
          <a:p>
            <a:pPr>
              <a:spcBef>
                <a:spcPts val="0"/>
              </a:spcBef>
              <a:spcAft>
                <a:spcPts val="3000"/>
              </a:spcAft>
              <a:buSzPts val="1200"/>
            </a:pPr>
            <a:r>
              <a:rPr lang="en-US" sz="16000" b="1" dirty="0">
                <a:solidFill>
                  <a:srgbClr val="C13F3F"/>
                </a:solidFill>
              </a:rPr>
              <a:t>Five Districts and Rotating Mayor</a:t>
            </a:r>
          </a:p>
        </p:txBody>
      </p:sp>
      <p:pic>
        <p:nvPicPr>
          <p:cNvPr id="155" name="Google Shape;15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97773" y="5643581"/>
            <a:ext cx="3546227" cy="678771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4"/>
          <p:cNvSpPr txBox="1">
            <a:spLocks noGrp="1"/>
          </p:cNvSpPr>
          <p:nvPr>
            <p:ph type="sldNum" idx="4294967295"/>
          </p:nvPr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/>
          </a:p>
        </p:txBody>
      </p:sp>
      <p:cxnSp>
        <p:nvCxnSpPr>
          <p:cNvPr id="157" name="Google Shape;157;p4"/>
          <p:cNvCxnSpPr/>
          <p:nvPr/>
        </p:nvCxnSpPr>
        <p:spPr>
          <a:xfrm>
            <a:off x="3043500" y="1013399"/>
            <a:ext cx="3030000" cy="1350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8"/>
          <p:cNvSpPr txBox="1">
            <a:spLocks noGrp="1"/>
          </p:cNvSpPr>
          <p:nvPr>
            <p:ph type="title"/>
          </p:nvPr>
        </p:nvSpPr>
        <p:spPr>
          <a:xfrm>
            <a:off x="76200" y="0"/>
            <a:ext cx="8991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US" sz="4000" b="1" dirty="0"/>
              <a:t>Public Mapping and Map Review Tools</a:t>
            </a:r>
            <a:endParaRPr sz="4000" dirty="0"/>
          </a:p>
        </p:txBody>
      </p:sp>
      <p:sp>
        <p:nvSpPr>
          <p:cNvPr id="193" name="Google Shape;193;p8"/>
          <p:cNvSpPr txBox="1">
            <a:spLocks noGrp="1"/>
          </p:cNvSpPr>
          <p:nvPr>
            <p:ph type="body" idx="1"/>
          </p:nvPr>
        </p:nvSpPr>
        <p:spPr>
          <a:xfrm>
            <a:off x="457200" y="1828712"/>
            <a:ext cx="8305800" cy="302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20040" lvl="0" indent="-370840" algn="l" rtl="0">
              <a:spcBef>
                <a:spcPts val="0"/>
              </a:spcBef>
              <a:spcAft>
                <a:spcPts val="0"/>
              </a:spcAft>
              <a:buClr>
                <a:srgbClr val="C13F3F"/>
              </a:buClr>
              <a:buSzPts val="2000"/>
              <a:buFont typeface="Wingdings" pitchFamily="2" charset="2"/>
              <a:buChar char="§"/>
            </a:pPr>
            <a:r>
              <a:rPr lang="en-US" sz="2000" b="1" dirty="0">
                <a:solidFill>
                  <a:srgbClr val="C13F3F"/>
                </a:solidFill>
              </a:rPr>
              <a:t>Different tools for different purposes and levels of technical interest</a:t>
            </a:r>
            <a:endParaRPr sz="2000" b="1" dirty="0">
              <a:solidFill>
                <a:srgbClr val="C13F3F"/>
              </a:solidFill>
            </a:endParaRPr>
          </a:p>
          <a:p>
            <a:pPr marL="491490" lvl="0" indent="-17145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endParaRPr sz="1000" b="1" dirty="0">
              <a:solidFill>
                <a:srgbClr val="C13F3F"/>
              </a:solidFill>
            </a:endParaRPr>
          </a:p>
          <a:p>
            <a:pPr marL="688340" lvl="1" indent="-34290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Wingdings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  <a:hlinkClick r:id="rId3"/>
              </a:rPr>
              <a:t>Interactive Review Map</a:t>
            </a:r>
            <a:r>
              <a:rPr lang="en-US" sz="2000" dirty="0">
                <a:solidFill>
                  <a:srgbClr val="002060"/>
                </a:solidFill>
              </a:rPr>
              <a:t>, a s</a:t>
            </a:r>
            <a:r>
              <a:rPr lang="en-US" sz="2000" i="0" dirty="0">
                <a:solidFill>
                  <a:srgbClr val="002060"/>
                </a:solidFill>
              </a:rPr>
              <a:t>imple map review tool</a:t>
            </a:r>
            <a:endParaRPr sz="2000" dirty="0">
              <a:solidFill>
                <a:srgbClr val="002060"/>
              </a:solidFill>
            </a:endParaRPr>
          </a:p>
          <a:p>
            <a:pPr marL="688340" lvl="1" indent="-34290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Wingdings" pitchFamily="2" charset="2"/>
              <a:buChar char="§"/>
            </a:pPr>
            <a:r>
              <a:rPr lang="en-US" sz="2000" i="0" dirty="0">
                <a:solidFill>
                  <a:srgbClr val="002060"/>
                </a:solidFill>
                <a:hlinkClick r:id="rId4"/>
              </a:rPr>
              <a:t>Paper “Public Participation Kit</a:t>
            </a:r>
            <a:r>
              <a:rPr lang="en-US" sz="2000" i="0" dirty="0">
                <a:solidFill>
                  <a:srgbClr val="002060"/>
                </a:solidFill>
              </a:rPr>
              <a:t>,” for those who do not want to use a computer</a:t>
            </a:r>
          </a:p>
          <a:p>
            <a:pPr marL="688340" lvl="1" indent="-34290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Wingdings" pitchFamily="2" charset="2"/>
              <a:buChar char="§"/>
            </a:pPr>
            <a:r>
              <a:rPr lang="en-US" sz="2000" i="0" dirty="0">
                <a:solidFill>
                  <a:srgbClr val="002060"/>
                </a:solidFill>
                <a:hlinkClick r:id="rId5"/>
              </a:rPr>
              <a:t>Paper-</a:t>
            </a:r>
            <a:r>
              <a:rPr lang="en-US" sz="2000" i="0" dirty="0">
                <a:solidFill>
                  <a:srgbClr val="002060"/>
                </a:solidFill>
              </a:rPr>
              <a:t> and </a:t>
            </a:r>
            <a:r>
              <a:rPr lang="en-US" sz="2000" i="0" dirty="0">
                <a:solidFill>
                  <a:srgbClr val="002060"/>
                </a:solidFill>
                <a:hlinkClick r:id="rId6"/>
              </a:rPr>
              <a:t>Excel-based</a:t>
            </a:r>
            <a:r>
              <a:rPr lang="en-US" sz="2000" i="0" dirty="0">
                <a:solidFill>
                  <a:srgbClr val="002060"/>
                </a:solidFill>
              </a:rPr>
              <a:t> simple “draw a draft map” tools</a:t>
            </a:r>
          </a:p>
          <a:p>
            <a:pPr marL="688340" lvl="1" indent="-342900">
              <a:buClr>
                <a:srgbClr val="002060"/>
              </a:buClr>
              <a:buSzPts val="2000"/>
              <a:buFont typeface="Wingdings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  <a:hlinkClick r:id="rId7"/>
              </a:rPr>
              <a:t>DistrictR</a:t>
            </a:r>
            <a:r>
              <a:rPr lang="en-US" sz="2000" dirty="0">
                <a:solidFill>
                  <a:srgbClr val="002060"/>
                </a:solidFill>
              </a:rPr>
              <a:t>, an e</a:t>
            </a:r>
            <a:r>
              <a:rPr lang="en-US" sz="2000" i="0" dirty="0">
                <a:solidFill>
                  <a:srgbClr val="002060"/>
                </a:solidFill>
              </a:rPr>
              <a:t>asy-to-use paint brush map drawing tool</a:t>
            </a:r>
            <a:endParaRPr sz="2000" dirty="0">
              <a:solidFill>
                <a:srgbClr val="002060"/>
              </a:solidFill>
            </a:endParaRPr>
          </a:p>
          <a:p>
            <a:pPr marL="688340" lvl="1" indent="-34290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Wingdings" pitchFamily="2" charset="2"/>
              <a:buChar char="§"/>
            </a:pPr>
            <a:r>
              <a:rPr lang="en-US" sz="2000" i="0" dirty="0">
                <a:solidFill>
                  <a:srgbClr val="002060"/>
                </a:solidFill>
              </a:rPr>
              <a:t>Caliper Maptitude Online Redistricting, a powerful, data-rich “draw a draft map” online mapping tool</a:t>
            </a:r>
            <a:endParaRPr sz="2000" dirty="0">
              <a:solidFill>
                <a:srgbClr val="002060"/>
              </a:solidFill>
            </a:endParaRPr>
          </a:p>
          <a:p>
            <a:pPr marL="320040" lvl="0" indent="-228600" algn="l" rtl="0">
              <a:spcBef>
                <a:spcPts val="700"/>
              </a:spcBef>
              <a:spcAft>
                <a:spcPts val="0"/>
              </a:spcAft>
              <a:buSzPts val="1440"/>
              <a:buNone/>
            </a:pPr>
            <a:endParaRPr sz="2400" dirty="0">
              <a:solidFill>
                <a:schemeClr val="dk1"/>
              </a:solidFill>
            </a:endParaRPr>
          </a:p>
        </p:txBody>
      </p:sp>
      <p:sp>
        <p:nvSpPr>
          <p:cNvPr id="195" name="Google Shape;195;p8"/>
          <p:cNvSpPr txBox="1">
            <a:spLocks noGrp="1"/>
          </p:cNvSpPr>
          <p:nvPr>
            <p:ph type="sldNum" idx="4294967295"/>
          </p:nvPr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/>
          </a:p>
        </p:txBody>
      </p:sp>
      <p:cxnSp>
        <p:nvCxnSpPr>
          <p:cNvPr id="196" name="Google Shape;196;p8"/>
          <p:cNvCxnSpPr/>
          <p:nvPr/>
        </p:nvCxnSpPr>
        <p:spPr>
          <a:xfrm>
            <a:off x="3057000" y="990600"/>
            <a:ext cx="3030000" cy="1350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" name="Google Shape;192;p8">
            <a:extLst>
              <a:ext uri="{FF2B5EF4-FFF2-40B4-BE49-F238E27FC236}">
                <a16:creationId xmlns:a16="http://schemas.microsoft.com/office/drawing/2014/main" id="{7E115EE5-51C0-4B20-A36C-291506D9339F}"/>
              </a:ext>
            </a:extLst>
          </p:cNvPr>
          <p:cNvSpPr txBox="1">
            <a:spLocks/>
          </p:cNvSpPr>
          <p:nvPr/>
        </p:nvSpPr>
        <p:spPr>
          <a:xfrm>
            <a:off x="2507112" y="1232491"/>
            <a:ext cx="4129775" cy="49768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anchor="ctr" anchorCtr="0">
            <a:normAutofit fontScale="77500" lnSpcReduction="200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rgbClr val="002060"/>
                </a:solidFill>
                <a:latin typeface="Garamond" pitchFamily="18" charset="0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dk1"/>
              </a:buClr>
              <a:buSzPts val="3600"/>
              <a:buFont typeface="Garamond"/>
              <a:buNone/>
            </a:pP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hlinkClick r:id="rId8"/>
              </a:rPr>
              <a:t>Draw a Map</a:t>
            </a:r>
            <a:endParaRPr lang="en-US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AF1144-18D7-49EE-8547-997EEC27AAC7}"/>
              </a:ext>
            </a:extLst>
          </p:cNvPr>
          <p:cNvSpPr txBox="1"/>
          <p:nvPr/>
        </p:nvSpPr>
        <p:spPr>
          <a:xfrm>
            <a:off x="466725" y="5103024"/>
            <a:ext cx="8382000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Garamond" panose="02020404030301010803" pitchFamily="18" charset="0"/>
              </a:rPr>
              <a:t>For four districts, each district must contain about 3,183 people.</a:t>
            </a:r>
          </a:p>
          <a:p>
            <a:pPr algn="ctr"/>
            <a:r>
              <a:rPr lang="en-US" sz="2000" b="1" dirty="0">
                <a:latin typeface="Garamond" panose="02020404030301010803" pitchFamily="18" charset="0"/>
              </a:rPr>
              <a:t>For five districts, each district must contain about 2,546 people.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03E5F-6A00-254C-92EA-B639B3C00DD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13" name="Google Shape;202;p9">
            <a:extLst>
              <a:ext uri="{FF2B5EF4-FFF2-40B4-BE49-F238E27FC236}">
                <a16:creationId xmlns:a16="http://schemas.microsoft.com/office/drawing/2014/main" id="{A6394363-A4B1-43A2-AEB0-B7695EB6FC01}"/>
              </a:ext>
            </a:extLst>
          </p:cNvPr>
          <p:cNvSpPr txBox="1">
            <a:spLocks/>
          </p:cNvSpPr>
          <p:nvPr/>
        </p:nvSpPr>
        <p:spPr>
          <a:xfrm>
            <a:off x="629068" y="1600200"/>
            <a:ext cx="2782801" cy="3426624"/>
          </a:xfrm>
          <a:prstGeom prst="rect">
            <a:avLst/>
          </a:prstGeom>
          <a:ln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vert="horz" wrap="square" lIns="91425" tIns="45700" rIns="91425" bIns="45700" anchor="ctr" anchorCtr="0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400" kern="1200" cap="none" baseline="0">
                <a:solidFill>
                  <a:srgbClr val="002060"/>
                </a:solidFill>
                <a:latin typeface="Garamond" pitchFamily="18" charset="0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dk1"/>
              </a:buClr>
              <a:buSzPts val="3600"/>
              <a:buFont typeface="Garamond"/>
              <a:buNone/>
            </a:pPr>
            <a:r>
              <a:rPr lang="en-US" sz="3000" b="1" dirty="0"/>
              <a:t>All Submitted Maps are Professionally Produced by NDC for Public Review</a:t>
            </a:r>
            <a:endParaRPr lang="en-US" sz="3000" dirty="0"/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0DBE6F52-52B1-4DFC-8E6C-09C3F42DAB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7303965"/>
              </p:ext>
            </p:extLst>
          </p:nvPr>
        </p:nvGraphicFramePr>
        <p:xfrm>
          <a:off x="3411869" y="0"/>
          <a:ext cx="5289064" cy="684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5829120" imgH="7543640" progId="AcroExch.Document.DC">
                  <p:embed/>
                </p:oleObj>
              </mc:Choice>
              <mc:Fallback>
                <p:oleObj name="Acrobat Document" r:id="rId2" imgW="5829120" imgH="754364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411869" y="0"/>
                        <a:ext cx="5289064" cy="6845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322697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03E5F-6A00-254C-92EA-B639B3C00DD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13" name="Google Shape;202;p9">
            <a:extLst>
              <a:ext uri="{FF2B5EF4-FFF2-40B4-BE49-F238E27FC236}">
                <a16:creationId xmlns:a16="http://schemas.microsoft.com/office/drawing/2014/main" id="{A6394363-A4B1-43A2-AEB0-B7695EB6FC01}"/>
              </a:ext>
            </a:extLst>
          </p:cNvPr>
          <p:cNvSpPr txBox="1">
            <a:spLocks/>
          </p:cNvSpPr>
          <p:nvPr/>
        </p:nvSpPr>
        <p:spPr>
          <a:xfrm>
            <a:off x="716023" y="1524000"/>
            <a:ext cx="3276600" cy="2743200"/>
          </a:xfrm>
          <a:prstGeom prst="rect">
            <a:avLst/>
          </a:prstGeom>
          <a:ln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vert="horz" wrap="square" lIns="91425" tIns="45700" rIns="91425" bIns="45700" anchor="ctr" anchorCtr="0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400" kern="1200" cap="none" baseline="0">
                <a:solidFill>
                  <a:srgbClr val="002060"/>
                </a:solidFill>
                <a:latin typeface="Garamond" pitchFamily="18" charset="0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dk1"/>
              </a:buClr>
              <a:buSzPts val="3600"/>
              <a:buFont typeface="Garamond"/>
              <a:buNone/>
            </a:pPr>
            <a:r>
              <a:rPr lang="en-US" sz="2800" b="1" dirty="0"/>
              <a:t>A Demographic Summary is Prepared by NDC for All Submitted Maps</a:t>
            </a:r>
            <a:endParaRPr lang="en-US" sz="2800" dirty="0"/>
          </a:p>
        </p:txBody>
      </p:sp>
      <p:pic>
        <p:nvPicPr>
          <p:cNvPr id="6" name="Picture 5" descr="Table&#10;&#10;Description automatically generated">
            <a:extLst>
              <a:ext uri="{FF2B5EF4-FFF2-40B4-BE49-F238E27FC236}">
                <a16:creationId xmlns:a16="http://schemas.microsoft.com/office/drawing/2014/main" id="{708E13A6-9F9F-41E8-BEF8-1CAC49549C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2" y="0"/>
            <a:ext cx="38813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3594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"/>
          <p:cNvSpPr txBox="1">
            <a:spLocks noGrp="1"/>
          </p:cNvSpPr>
          <p:nvPr>
            <p:ph type="sldNum" idx="12"/>
          </p:nvPr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endParaRPr/>
          </a:p>
        </p:txBody>
      </p:sp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21A4418-709D-40D7-9D1B-1879D5A58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14" y="3481627"/>
            <a:ext cx="6291262" cy="3343754"/>
          </a:xfrm>
          <a:prstGeom prst="rect">
            <a:avLst/>
          </a:prstGeom>
        </p:spPr>
      </p:pic>
      <p:pic>
        <p:nvPicPr>
          <p:cNvPr id="9" name="Picture 8" descr="Diagram&#10;&#10;Description automatically generated with low confidence">
            <a:extLst>
              <a:ext uri="{FF2B5EF4-FFF2-40B4-BE49-F238E27FC236}">
                <a16:creationId xmlns:a16="http://schemas.microsoft.com/office/drawing/2014/main" id="{87379F05-3C2D-4503-B6E4-250E1F00F1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206914"/>
            <a:ext cx="6315075" cy="3693723"/>
          </a:xfrm>
          <a:prstGeom prst="rect">
            <a:avLst/>
          </a:prstGeom>
        </p:spPr>
      </p:pic>
      <p:sp>
        <p:nvSpPr>
          <p:cNvPr id="14" name="Google Shape;202;p9">
            <a:extLst>
              <a:ext uri="{FF2B5EF4-FFF2-40B4-BE49-F238E27FC236}">
                <a16:creationId xmlns:a16="http://schemas.microsoft.com/office/drawing/2014/main" id="{09034A79-0BFA-4D30-9C8F-2025DEED46C4}"/>
              </a:ext>
            </a:extLst>
          </p:cNvPr>
          <p:cNvSpPr txBox="1">
            <a:spLocks/>
          </p:cNvSpPr>
          <p:nvPr/>
        </p:nvSpPr>
        <p:spPr>
          <a:xfrm>
            <a:off x="6477000" y="609600"/>
            <a:ext cx="1798577" cy="1371600"/>
          </a:xfrm>
          <a:prstGeom prst="rect">
            <a:avLst/>
          </a:prstGeom>
          <a:ln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vert="horz" wrap="square" lIns="91425" tIns="45700" rIns="91425" bIns="45700" anchor="ctr" anchorCtr="0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400" kern="1200" cap="none" baseline="0">
                <a:solidFill>
                  <a:srgbClr val="002060"/>
                </a:solidFill>
                <a:latin typeface="Garamond" pitchFamily="18" charset="0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dk1"/>
              </a:buClr>
              <a:buSzPts val="3600"/>
              <a:buFont typeface="Garamond"/>
              <a:buNone/>
            </a:pPr>
            <a:r>
              <a:rPr lang="en-US" sz="2800" b="1" dirty="0"/>
              <a:t>Census Blocks</a:t>
            </a:r>
            <a:endParaRPr lang="en-US" sz="2800" dirty="0"/>
          </a:p>
        </p:txBody>
      </p:sp>
      <p:sp>
        <p:nvSpPr>
          <p:cNvPr id="15" name="Google Shape;202;p9">
            <a:extLst>
              <a:ext uri="{FF2B5EF4-FFF2-40B4-BE49-F238E27FC236}">
                <a16:creationId xmlns:a16="http://schemas.microsoft.com/office/drawing/2014/main" id="{A0F40542-1AE7-4358-B3FC-DF8B2A413F28}"/>
              </a:ext>
            </a:extLst>
          </p:cNvPr>
          <p:cNvSpPr txBox="1">
            <a:spLocks/>
          </p:cNvSpPr>
          <p:nvPr/>
        </p:nvSpPr>
        <p:spPr>
          <a:xfrm>
            <a:off x="6553200" y="4038600"/>
            <a:ext cx="1893827" cy="1371600"/>
          </a:xfrm>
          <a:prstGeom prst="rect">
            <a:avLst/>
          </a:prstGeom>
          <a:ln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vert="horz" wrap="square" lIns="91425" tIns="45700" rIns="91425" bIns="45700" anchor="ctr" anchorCtr="0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400" kern="1200" cap="none" baseline="0">
                <a:solidFill>
                  <a:srgbClr val="002060"/>
                </a:solidFill>
                <a:latin typeface="Garamond" pitchFamily="18" charset="0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dk1"/>
              </a:buClr>
              <a:buSzPts val="3600"/>
              <a:buFont typeface="Garamond"/>
              <a:buNone/>
            </a:pPr>
            <a:r>
              <a:rPr lang="en-US" sz="2800" b="1" dirty="0"/>
              <a:t>NDC Population Units</a:t>
            </a:r>
            <a:endParaRPr lang="en-US" sz="28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98A1D46-19EF-4734-8577-F14C3C1FB24E}"/>
              </a:ext>
            </a:extLst>
          </p:cNvPr>
          <p:cNvSpPr txBox="1"/>
          <p:nvPr/>
        </p:nvSpPr>
        <p:spPr>
          <a:xfrm>
            <a:off x="5295900" y="6341267"/>
            <a:ext cx="25146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  <a:hlinkClick r:id="rId5"/>
              </a:rPr>
              <a:t>Interactive Review Map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1114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9"/>
          <p:cNvSpPr txBox="1">
            <a:spLocks noGrp="1"/>
          </p:cNvSpPr>
          <p:nvPr>
            <p:ph type="title"/>
          </p:nvPr>
        </p:nvSpPr>
        <p:spPr>
          <a:xfrm>
            <a:off x="341399" y="2376"/>
            <a:ext cx="846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US" sz="4000" b="1" dirty="0"/>
              <a:t>Simple Map Review Tool</a:t>
            </a:r>
            <a:endParaRPr sz="4000" dirty="0"/>
          </a:p>
        </p:txBody>
      </p:sp>
      <p:sp>
        <p:nvSpPr>
          <p:cNvPr id="203" name="Google Shape;203;p9"/>
          <p:cNvSpPr txBox="1">
            <a:spLocks noGrp="1"/>
          </p:cNvSpPr>
          <p:nvPr>
            <p:ph type="body" idx="1"/>
          </p:nvPr>
        </p:nvSpPr>
        <p:spPr>
          <a:xfrm>
            <a:off x="543900" y="1259900"/>
            <a:ext cx="8056200" cy="34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C13F3F"/>
                </a:solidFill>
                <a:hlinkClick r:id="rId3"/>
              </a:rPr>
              <a:t>Online Interactive Review Map</a:t>
            </a:r>
            <a:endParaRPr sz="2000" b="1" dirty="0">
              <a:solidFill>
                <a:srgbClr val="C13F3F"/>
              </a:solidFill>
            </a:endParaRPr>
          </a:p>
          <a:p>
            <a:pPr marL="779780" lvl="0" indent="-34290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Wingdings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</a:rPr>
              <a:t>ESRI’s “ArcGIS Online” – similar to Google Maps in ease of use</a:t>
            </a:r>
            <a:endParaRPr sz="2000" dirty="0">
              <a:solidFill>
                <a:srgbClr val="002060"/>
              </a:solidFill>
            </a:endParaRPr>
          </a:p>
          <a:p>
            <a:pPr marL="779780" lvl="0" indent="-34290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Wingdings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</a:rPr>
              <a:t>Used to review, analyze and compare maps, not to create them</a:t>
            </a:r>
            <a:endParaRPr sz="2000" dirty="0">
              <a:solidFill>
                <a:srgbClr val="002060"/>
              </a:solidFill>
            </a:endParaRPr>
          </a:p>
          <a:p>
            <a:pPr marL="779780" lvl="0" indent="-34290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Wingdings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</a:rPr>
              <a:t>Includes overlays of “community of interest”  and other data</a:t>
            </a:r>
            <a:endParaRPr sz="2000" dirty="0">
              <a:solidFill>
                <a:srgbClr val="002060"/>
              </a:solidFill>
            </a:endParaRPr>
          </a:p>
        </p:txBody>
      </p:sp>
      <p:sp>
        <p:nvSpPr>
          <p:cNvPr id="205" name="Google Shape;205;p9"/>
          <p:cNvSpPr txBox="1">
            <a:spLocks noGrp="1"/>
          </p:cNvSpPr>
          <p:nvPr>
            <p:ph type="sldNum" idx="4294967295"/>
          </p:nvPr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16</a:t>
            </a:fld>
            <a:endParaRPr/>
          </a:p>
        </p:txBody>
      </p:sp>
      <p:cxnSp>
        <p:nvCxnSpPr>
          <p:cNvPr id="206" name="Google Shape;206;p9"/>
          <p:cNvCxnSpPr/>
          <p:nvPr/>
        </p:nvCxnSpPr>
        <p:spPr>
          <a:xfrm>
            <a:off x="3056999" y="986226"/>
            <a:ext cx="3030000" cy="1350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8FEC303B-2EBD-4626-910B-448B599572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7399" y="2921195"/>
            <a:ext cx="5029200" cy="35720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0"/>
          <p:cNvSpPr txBox="1">
            <a:spLocks noGrp="1"/>
          </p:cNvSpPr>
          <p:nvPr>
            <p:ph type="title"/>
          </p:nvPr>
        </p:nvSpPr>
        <p:spPr>
          <a:xfrm>
            <a:off x="148650" y="18678"/>
            <a:ext cx="8842950" cy="774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</a:pPr>
            <a:r>
              <a:rPr lang="en-US" sz="4000" b="1" dirty="0"/>
              <a:t>Simple Map Drawing Tool</a:t>
            </a:r>
            <a:endParaRPr sz="4000" dirty="0"/>
          </a:p>
        </p:txBody>
      </p:sp>
      <p:sp>
        <p:nvSpPr>
          <p:cNvPr id="213" name="Google Shape;213;p10"/>
          <p:cNvSpPr txBox="1">
            <a:spLocks noGrp="1"/>
          </p:cNvSpPr>
          <p:nvPr>
            <p:ph type="body" idx="1"/>
          </p:nvPr>
        </p:nvSpPr>
        <p:spPr>
          <a:xfrm>
            <a:off x="148650" y="1873500"/>
            <a:ext cx="4355700" cy="311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C13F3F"/>
                </a:solidFill>
                <a:hlinkClick r:id="rId3"/>
              </a:rPr>
              <a:t>Paper “Public Participation Kit”</a:t>
            </a:r>
            <a:endParaRPr lang="en-US" sz="2000" b="1" dirty="0">
              <a:solidFill>
                <a:srgbClr val="C13F3F"/>
              </a:solidFill>
            </a:endParaRPr>
          </a:p>
          <a:p>
            <a:pPr marL="817880" lvl="0" indent="-34290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Wingdings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</a:rPr>
              <a:t>For those without internet access or who prefer paper</a:t>
            </a:r>
            <a:endParaRPr lang="en-US" dirty="0">
              <a:solidFill>
                <a:srgbClr val="002060"/>
              </a:solidFill>
            </a:endParaRPr>
          </a:p>
          <a:p>
            <a:pPr marL="817880" lvl="0" indent="-34290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Wingdings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</a:rPr>
              <a:t>Total Population Counts only – no demographic numbers</a:t>
            </a:r>
            <a:endParaRPr lang="en-US" dirty="0">
              <a:solidFill>
                <a:srgbClr val="002060"/>
              </a:solidFill>
            </a:endParaRPr>
          </a:p>
        </p:txBody>
      </p:sp>
      <p:cxnSp>
        <p:nvCxnSpPr>
          <p:cNvPr id="217" name="Google Shape;217;p10"/>
          <p:cNvCxnSpPr/>
          <p:nvPr/>
        </p:nvCxnSpPr>
        <p:spPr>
          <a:xfrm>
            <a:off x="3055125" y="795670"/>
            <a:ext cx="3030000" cy="1350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CD19ABD7-2252-43CF-8986-FDEFFE41562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5397446"/>
              </p:ext>
            </p:extLst>
          </p:nvPr>
        </p:nvGraphicFramePr>
        <p:xfrm>
          <a:off x="4546600" y="907877"/>
          <a:ext cx="4597400" cy="59501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4" imgW="5829120" imgH="7543640" progId="AcroExch.Document.DC">
                  <p:embed/>
                </p:oleObj>
              </mc:Choice>
              <mc:Fallback>
                <p:oleObj name="Acrobat Document" r:id="rId4" imgW="5829120" imgH="754364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46600" y="907877"/>
                        <a:ext cx="4597400" cy="59501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application, table, Excel&#10;&#10;Description automatically generated">
            <a:extLst>
              <a:ext uri="{FF2B5EF4-FFF2-40B4-BE49-F238E27FC236}">
                <a16:creationId xmlns:a16="http://schemas.microsoft.com/office/drawing/2014/main" id="{DB4A7D78-EBCF-4E97-8790-538E6C441A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763" y="3480705"/>
            <a:ext cx="6135569" cy="3362349"/>
          </a:xfrm>
          <a:prstGeom prst="rect">
            <a:avLst/>
          </a:prstGeom>
        </p:spPr>
      </p:pic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D78FAA24-8CCF-48D2-A233-A70D38BA5C1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7907914"/>
              </p:ext>
            </p:extLst>
          </p:nvPr>
        </p:nvGraphicFramePr>
        <p:xfrm>
          <a:off x="4373725" y="690438"/>
          <a:ext cx="4169884" cy="53968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4" imgW="5829120" imgH="7543640" progId="AcroExch.Document.DC">
                  <p:embed/>
                </p:oleObj>
              </mc:Choice>
              <mc:Fallback>
                <p:oleObj name="Acrobat Document" r:id="rId4" imgW="5829120" imgH="754364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73725" y="690438"/>
                        <a:ext cx="4169884" cy="53968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2" name="Google Shape;222;p1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</a:pPr>
            <a:r>
              <a:rPr lang="en-US" sz="3400" b="1" dirty="0"/>
              <a:t>Simple Map Drawing Tool + Excel Supplement</a:t>
            </a:r>
            <a:endParaRPr sz="3400" dirty="0"/>
          </a:p>
        </p:txBody>
      </p:sp>
      <p:sp>
        <p:nvSpPr>
          <p:cNvPr id="223" name="Google Shape;223;p11"/>
          <p:cNvSpPr txBox="1">
            <a:spLocks noGrp="1"/>
          </p:cNvSpPr>
          <p:nvPr>
            <p:ph type="body" idx="1"/>
          </p:nvPr>
        </p:nvSpPr>
        <p:spPr>
          <a:xfrm>
            <a:off x="162325" y="1201350"/>
            <a:ext cx="4166100" cy="31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C13F3F"/>
                </a:solidFill>
                <a:hlinkClick r:id="rId6"/>
              </a:rPr>
              <a:t>“Public Participation Kit” with Population Unit ID#s</a:t>
            </a:r>
            <a:endParaRPr sz="2000" b="1" dirty="0">
              <a:solidFill>
                <a:srgbClr val="C13F3F"/>
              </a:solidFill>
            </a:endParaRPr>
          </a:p>
          <a:p>
            <a:pPr marL="779780" lvl="0" indent="-34290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Wingdings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</a:rPr>
              <a:t>For those who know Excel and do not wish to use online tools</a:t>
            </a:r>
            <a:endParaRPr sz="2000" dirty="0">
              <a:solidFill>
                <a:srgbClr val="002060"/>
              </a:solidFill>
            </a:endParaRPr>
          </a:p>
          <a:p>
            <a:pPr marL="779780" lvl="0" indent="-34290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Wingdings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</a:rPr>
              <a:t>Adds CVAP data</a:t>
            </a:r>
            <a:endParaRPr sz="2000" dirty="0">
              <a:solidFill>
                <a:srgbClr val="002060"/>
              </a:solidFill>
            </a:endParaRPr>
          </a:p>
          <a:p>
            <a:pPr marL="779780" lvl="0" indent="-34290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Wingdings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  <a:hlinkClick r:id="rId7"/>
              </a:rPr>
              <a:t>Excel</a:t>
            </a:r>
            <a:r>
              <a:rPr lang="en-US" sz="2000" dirty="0">
                <a:solidFill>
                  <a:srgbClr val="002060"/>
                </a:solidFill>
              </a:rPr>
              <a:t> does the math</a:t>
            </a:r>
            <a:endParaRPr sz="2000" dirty="0">
              <a:solidFill>
                <a:srgbClr val="002060"/>
              </a:solidFill>
            </a:endParaRPr>
          </a:p>
        </p:txBody>
      </p:sp>
      <p:cxnSp>
        <p:nvCxnSpPr>
          <p:cNvPr id="227" name="Google Shape;227;p11"/>
          <p:cNvCxnSpPr/>
          <p:nvPr/>
        </p:nvCxnSpPr>
        <p:spPr>
          <a:xfrm rot="10800000">
            <a:off x="5938563" y="2429400"/>
            <a:ext cx="304800" cy="0"/>
          </a:xfrm>
          <a:prstGeom prst="straightConnector1">
            <a:avLst/>
          </a:prstGeom>
          <a:noFill/>
          <a:ln w="10000" cap="flat" cmpd="sng">
            <a:solidFill>
              <a:srgbClr val="C13F3F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28" name="Google Shape;228;p11"/>
          <p:cNvSpPr/>
          <p:nvPr/>
        </p:nvSpPr>
        <p:spPr>
          <a:xfrm>
            <a:off x="6162126" y="997968"/>
            <a:ext cx="386037" cy="246448"/>
          </a:xfrm>
          <a:prstGeom prst="ellipse">
            <a:avLst/>
          </a:prstGeom>
          <a:noFill/>
          <a:ln w="19050" cap="flat" cmpd="sng">
            <a:solidFill>
              <a:srgbClr val="C13F3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cxnSp>
        <p:nvCxnSpPr>
          <p:cNvPr id="229" name="Google Shape;229;p11"/>
          <p:cNvCxnSpPr>
            <a:cxnSpLocks/>
            <a:stCxn id="228" idx="2"/>
            <a:endCxn id="230" idx="7"/>
          </p:cNvCxnSpPr>
          <p:nvPr/>
        </p:nvCxnSpPr>
        <p:spPr>
          <a:xfrm flipH="1">
            <a:off x="771217" y="1121192"/>
            <a:ext cx="5390909" cy="4222770"/>
          </a:xfrm>
          <a:prstGeom prst="straightConnector1">
            <a:avLst/>
          </a:prstGeom>
          <a:noFill/>
          <a:ln w="10000" cap="flat" cmpd="sng">
            <a:solidFill>
              <a:srgbClr val="8F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30" name="Google Shape;230;p11"/>
          <p:cNvSpPr/>
          <p:nvPr/>
        </p:nvSpPr>
        <p:spPr>
          <a:xfrm>
            <a:off x="38100" y="5310133"/>
            <a:ext cx="858900" cy="231000"/>
          </a:xfrm>
          <a:prstGeom prst="ellipse">
            <a:avLst/>
          </a:prstGeom>
          <a:noFill/>
          <a:ln w="19050" cap="flat" cmpd="sng">
            <a:solidFill>
              <a:srgbClr val="8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10" name="Picture 9" descr="Table&#10;&#10;Description automatically generated">
            <a:extLst>
              <a:ext uri="{FF2B5EF4-FFF2-40B4-BE49-F238E27FC236}">
                <a16:creationId xmlns:a16="http://schemas.microsoft.com/office/drawing/2014/main" id="{1432A869-B8EE-4879-94F8-A667D15A7EA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07498" y="3664422"/>
            <a:ext cx="5464518" cy="3202284"/>
          </a:xfrm>
          <a:prstGeom prst="rect">
            <a:avLst/>
          </a:prstGeom>
        </p:spPr>
      </p:pic>
      <p:cxnSp>
        <p:nvCxnSpPr>
          <p:cNvPr id="231" name="Google Shape;231;p11"/>
          <p:cNvCxnSpPr>
            <a:cxnSpLocks/>
            <a:stCxn id="230" idx="6"/>
          </p:cNvCxnSpPr>
          <p:nvPr/>
        </p:nvCxnSpPr>
        <p:spPr>
          <a:xfrm flipV="1">
            <a:off x="897000" y="5310133"/>
            <a:ext cx="4325431" cy="115500"/>
          </a:xfrm>
          <a:prstGeom prst="straightConnector1">
            <a:avLst/>
          </a:prstGeom>
          <a:noFill/>
          <a:ln w="10000" cap="flat" cmpd="sng">
            <a:solidFill>
              <a:srgbClr val="0070C0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2"/>
          <p:cNvSpPr txBox="1">
            <a:spLocks noGrp="1"/>
          </p:cNvSpPr>
          <p:nvPr>
            <p:ph type="title"/>
          </p:nvPr>
        </p:nvSpPr>
        <p:spPr>
          <a:xfrm>
            <a:off x="304800" y="-14177"/>
            <a:ext cx="846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US" sz="4000" b="1" dirty="0" err="1"/>
              <a:t>DistrictR</a:t>
            </a:r>
            <a:endParaRPr sz="4000" dirty="0"/>
          </a:p>
        </p:txBody>
      </p:sp>
      <p:sp>
        <p:nvSpPr>
          <p:cNvPr id="238" name="Google Shape;238;p12"/>
          <p:cNvSpPr txBox="1">
            <a:spLocks noGrp="1"/>
          </p:cNvSpPr>
          <p:nvPr>
            <p:ph type="body" idx="1"/>
          </p:nvPr>
        </p:nvSpPr>
        <p:spPr>
          <a:xfrm>
            <a:off x="304825" y="1239025"/>
            <a:ext cx="8461200" cy="25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88340" lvl="1" indent="-342900">
              <a:buClr>
                <a:srgbClr val="002060"/>
              </a:buClr>
              <a:buSzPts val="2000"/>
              <a:buFont typeface="Wingdings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  <a:hlinkClick r:id="rId3"/>
              </a:rPr>
              <a:t>DistrictR</a:t>
            </a:r>
            <a:r>
              <a:rPr lang="en-US" sz="2000" dirty="0">
                <a:solidFill>
                  <a:srgbClr val="002060"/>
                </a:solidFill>
              </a:rPr>
              <a:t>, an e</a:t>
            </a:r>
            <a:r>
              <a:rPr lang="en-US" sz="2000" i="0" dirty="0">
                <a:solidFill>
                  <a:srgbClr val="002060"/>
                </a:solidFill>
              </a:rPr>
              <a:t>asy-to-use paint brush map drawing tool</a:t>
            </a:r>
            <a:endParaRPr lang="en-US" sz="2000" dirty="0">
              <a:solidFill>
                <a:srgbClr val="002060"/>
              </a:solidFill>
            </a:endParaRPr>
          </a:p>
          <a:p>
            <a:pPr marL="817880" lvl="0" indent="-34290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Wingdings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</a:rPr>
              <a:t>Use to draw your neighborhood, a community of interest or an entire district map. </a:t>
            </a:r>
            <a:endParaRPr dirty="0">
              <a:solidFill>
                <a:srgbClr val="002060"/>
              </a:solidFill>
            </a:endParaRPr>
          </a:p>
          <a:p>
            <a:pPr marL="817880" lvl="0" indent="-34290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Wingdings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</a:rPr>
              <a:t>Similar external options: </a:t>
            </a:r>
            <a:r>
              <a:rPr lang="en-US" sz="2000" u="sng" dirty="0">
                <a:solidFill>
                  <a:srgbClr val="C13F3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Representable.org</a:t>
            </a:r>
            <a:r>
              <a:rPr lang="en-US" sz="2000" dirty="0">
                <a:solidFill>
                  <a:srgbClr val="002060"/>
                </a:solidFill>
              </a:rPr>
              <a:t>,</a:t>
            </a:r>
            <a:r>
              <a:rPr lang="en-US" sz="2000" dirty="0">
                <a:solidFill>
                  <a:srgbClr val="C13F3F"/>
                </a:solidFill>
              </a:rPr>
              <a:t> </a:t>
            </a:r>
            <a:r>
              <a:rPr lang="en-US" sz="2000" u="sng" dirty="0">
                <a:solidFill>
                  <a:srgbClr val="C13F3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DrawMyCACommunity.org</a:t>
            </a:r>
            <a:endParaRPr sz="2000" dirty="0">
              <a:solidFill>
                <a:srgbClr val="C13F3F"/>
              </a:solidFill>
            </a:endParaRPr>
          </a:p>
        </p:txBody>
      </p:sp>
      <p:sp>
        <p:nvSpPr>
          <p:cNvPr id="240" name="Google Shape;240;p12"/>
          <p:cNvSpPr txBox="1">
            <a:spLocks noGrp="1"/>
          </p:cNvSpPr>
          <p:nvPr>
            <p:ph type="sldNum" idx="4294967295"/>
          </p:nvPr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19</a:t>
            </a:fld>
            <a:endParaRPr/>
          </a:p>
        </p:txBody>
      </p:sp>
      <p:cxnSp>
        <p:nvCxnSpPr>
          <p:cNvPr id="241" name="Google Shape;241;p12"/>
          <p:cNvCxnSpPr/>
          <p:nvPr/>
        </p:nvCxnSpPr>
        <p:spPr>
          <a:xfrm>
            <a:off x="3020400" y="969673"/>
            <a:ext cx="3030000" cy="1350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2ECC03D7-ECA1-4FD3-B490-31BC50F6C2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62200" y="2860677"/>
            <a:ext cx="5257800" cy="378658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"/>
          <p:cNvSpPr txBox="1">
            <a:spLocks noGrp="1"/>
          </p:cNvSpPr>
          <p:nvPr>
            <p:ph type="sldNum" idx="4294967295"/>
          </p:nvPr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B9F0BD4C-ED44-432A-B9E3-CC893CA11F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5570394"/>
              </p:ext>
            </p:extLst>
          </p:nvPr>
        </p:nvGraphicFramePr>
        <p:xfrm>
          <a:off x="10064" y="0"/>
          <a:ext cx="8590472" cy="68580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2680">
                  <a:extLst>
                    <a:ext uri="{9D8B030D-6E8A-4147-A177-3AD203B41FA5}">
                      <a16:colId xmlns:a16="http://schemas.microsoft.com/office/drawing/2014/main" val="2058158948"/>
                    </a:ext>
                  </a:extLst>
                </a:gridCol>
                <a:gridCol w="5687792">
                  <a:extLst>
                    <a:ext uri="{9D8B030D-6E8A-4147-A177-3AD203B41FA5}">
                      <a16:colId xmlns:a16="http://schemas.microsoft.com/office/drawing/2014/main" val="4117527635"/>
                    </a:ext>
                  </a:extLst>
                </a:gridCol>
              </a:tblGrid>
              <a:tr h="377268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Step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3256639"/>
                  </a:ext>
                </a:extLst>
              </a:tr>
              <a:tr h="58915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Workshops (RAC)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Aug. 12 &amp;  Aug. 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Education and to solicit input on the communities in the Districts.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2609799"/>
                  </a:ext>
                </a:extLst>
              </a:tr>
              <a:tr h="58915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Two Pre-Map Hearings (RAC)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Aug. 26 &amp; Sept. 2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Held prior to release of draft maps. </a:t>
                      </a:r>
                    </a:p>
                    <a:p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Education and to solicit input on the communities in the Districts.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3443763"/>
                  </a:ext>
                </a:extLst>
              </a:tr>
              <a:tr h="58915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Census Data Release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Aug. 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Census Bureau releases official 2020 Census population data. The data will be in legacy format and must be reformatted.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2458942"/>
                  </a:ext>
                </a:extLst>
              </a:tr>
              <a:tr h="58915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California Data Release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Oct.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California Statewide Database releases ‘prisoner-adjusted’ 2020 redistricting data, then three-week waiting period to release maps.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987677"/>
                  </a:ext>
                </a:extLst>
              </a:tr>
              <a:tr h="589158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Map Submission Deadline</a:t>
                      </a:r>
                    </a:p>
                    <a:p>
                      <a:pPr algn="ctr"/>
                      <a:r>
                        <a:rPr lang="en-US" sz="1600" b="0" i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Oct. 28, 5 p.m.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The City’s demographer will professionally produce submitted maps and prepare a demographic summary for each map.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0315327"/>
                  </a:ext>
                </a:extLst>
              </a:tr>
              <a:tr h="58915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Review Draft Maps (RAC)</a:t>
                      </a:r>
                    </a:p>
                    <a:p>
                      <a:pPr algn="ctr"/>
                      <a:r>
                        <a:rPr lang="en-US" sz="1600" b="0" i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Nov. 8 &amp; Dec. 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Review and revise the draft maps and to select focus maps.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7378917"/>
                  </a:ext>
                </a:extLst>
              </a:tr>
              <a:tr h="589158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Workshop (RAC)</a:t>
                      </a:r>
                    </a:p>
                    <a:p>
                      <a:pPr algn="ctr"/>
                      <a:r>
                        <a:rPr lang="en-US" sz="1600" b="0" i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Jan.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Solicit input on focus maps.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1846123"/>
                  </a:ext>
                </a:extLst>
              </a:tr>
              <a:tr h="589158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Post-Map Hearing (CC)</a:t>
                      </a:r>
                    </a:p>
                    <a:p>
                      <a:pPr algn="ctr"/>
                      <a:r>
                        <a:rPr lang="en-US" sz="1600" b="0" i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Jan. 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First public hearing to discuss and revise the draft maps and to discuss the election sequence.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0501819"/>
                  </a:ext>
                </a:extLst>
              </a:tr>
              <a:tr h="58915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Workshops (RAC)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Jan. 22 &amp;  Jan. 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Solicit input on focus maps.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3559932"/>
                  </a:ext>
                </a:extLst>
              </a:tr>
              <a:tr h="589158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Post-Map Hearing (CC)</a:t>
                      </a:r>
                    </a:p>
                    <a:p>
                      <a:pPr algn="ctr"/>
                      <a:r>
                        <a:rPr lang="en-US" sz="1600" b="0" i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Feb. 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Second public hearing to discuss and revise the draft maps and to discuss the election sequence.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3527437"/>
                  </a:ext>
                </a:extLst>
              </a:tr>
              <a:tr h="58915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Map Adoption (CC)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Mar. 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Final map must be posted at least 7 days prior to adoption.</a:t>
                      </a:r>
                    </a:p>
                    <a:p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Map adopted via ordinance. </a:t>
                      </a:r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Deadline to adopt: Apr. 17, 2021</a:t>
                      </a:r>
                      <a:endParaRPr lang="en-US" sz="1600" b="0" dirty="0">
                        <a:solidFill>
                          <a:srgbClr val="002060"/>
                        </a:solidFill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144678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3"/>
          <p:cNvSpPr txBox="1">
            <a:spLocks noGrp="1"/>
          </p:cNvSpPr>
          <p:nvPr>
            <p:ph type="title"/>
          </p:nvPr>
        </p:nvSpPr>
        <p:spPr>
          <a:xfrm>
            <a:off x="5100" y="54125"/>
            <a:ext cx="91338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US" sz="3600" b="1" dirty="0"/>
              <a:t>Caliper’s “</a:t>
            </a:r>
            <a:r>
              <a:rPr lang="en-US" sz="3600" b="1" dirty="0" err="1"/>
              <a:t>Maptitude</a:t>
            </a:r>
            <a:r>
              <a:rPr lang="en-US" sz="3600" b="1" dirty="0"/>
              <a:t> Online Redistricting”</a:t>
            </a:r>
            <a:endParaRPr sz="3600" dirty="0"/>
          </a:p>
        </p:txBody>
      </p:sp>
      <p:sp>
        <p:nvSpPr>
          <p:cNvPr id="248" name="Google Shape;248;p13"/>
          <p:cNvSpPr txBox="1">
            <a:spLocks noGrp="1"/>
          </p:cNvSpPr>
          <p:nvPr>
            <p:ph type="body" idx="1"/>
          </p:nvPr>
        </p:nvSpPr>
        <p:spPr>
          <a:xfrm>
            <a:off x="410400" y="1171400"/>
            <a:ext cx="8323200" cy="25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C13F3F"/>
                </a:solidFill>
              </a:rPr>
              <a:t>Full Database, Powerful Online Mapping Tool</a:t>
            </a:r>
            <a:endParaRPr sz="2000" b="1" dirty="0">
              <a:solidFill>
                <a:srgbClr val="C13F3F"/>
              </a:solidFill>
            </a:endParaRPr>
          </a:p>
          <a:p>
            <a:pPr marL="779780" lvl="0" indent="-34290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Wingdings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</a:rPr>
              <a:t>Powerful, common, data-rich online tool</a:t>
            </a:r>
            <a:endParaRPr sz="2000" dirty="0">
              <a:solidFill>
                <a:srgbClr val="002060"/>
              </a:solidFill>
            </a:endParaRPr>
          </a:p>
          <a:p>
            <a:pPr marL="779780" lvl="0" indent="-34290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Wingdings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</a:rPr>
              <a:t>Six language options: English, Spanish, Portuguese, Vietnamese, Mandarin and Korean</a:t>
            </a:r>
            <a:endParaRPr sz="2000" dirty="0">
              <a:solidFill>
                <a:srgbClr val="002060"/>
              </a:solidFill>
            </a:endParaRPr>
          </a:p>
          <a:p>
            <a:pPr marL="779780" lvl="0" indent="-342900" algn="l" rtl="0">
              <a:spcBef>
                <a:spcPts val="550"/>
              </a:spcBef>
              <a:spcAft>
                <a:spcPts val="0"/>
              </a:spcAft>
              <a:buClr>
                <a:srgbClr val="C13F3F"/>
              </a:buClr>
              <a:buSzPts val="2000"/>
              <a:buFont typeface="Wingdings" pitchFamily="2" charset="2"/>
              <a:buChar char="§"/>
            </a:pPr>
            <a:r>
              <a:rPr lang="en-US" sz="2000" u="sng" dirty="0">
                <a:solidFill>
                  <a:srgbClr val="C13F3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Quick Start Guide</a:t>
            </a:r>
            <a:endParaRPr sz="2000" dirty="0">
              <a:solidFill>
                <a:srgbClr val="C13F3F"/>
              </a:solidFill>
            </a:endParaRPr>
          </a:p>
          <a:p>
            <a:pPr marL="640080" lvl="1" indent="-167640" algn="l" rtl="0">
              <a:spcBef>
                <a:spcPts val="550"/>
              </a:spcBef>
              <a:spcAft>
                <a:spcPts val="0"/>
              </a:spcAft>
              <a:buSzPts val="1680"/>
              <a:buNone/>
            </a:pPr>
            <a:endParaRPr dirty="0"/>
          </a:p>
        </p:txBody>
      </p:sp>
      <p:pic>
        <p:nvPicPr>
          <p:cNvPr id="249" name="Google Shape;249;p13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10000" t="10001" r="19167" b="9999"/>
          <a:stretch/>
        </p:blipFill>
        <p:spPr>
          <a:xfrm>
            <a:off x="1913013" y="3091500"/>
            <a:ext cx="5317973" cy="326882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50" name="Google Shape;250;p13"/>
          <p:cNvSpPr txBox="1">
            <a:spLocks noGrp="1"/>
          </p:cNvSpPr>
          <p:nvPr>
            <p:ph type="sldNum" idx="4294967295"/>
          </p:nvPr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20</a:t>
            </a:fld>
            <a:endParaRPr/>
          </a:p>
        </p:txBody>
      </p:sp>
      <p:cxnSp>
        <p:nvCxnSpPr>
          <p:cNvPr id="251" name="Google Shape;251;p13"/>
          <p:cNvCxnSpPr/>
          <p:nvPr/>
        </p:nvCxnSpPr>
        <p:spPr>
          <a:xfrm>
            <a:off x="3057000" y="977100"/>
            <a:ext cx="3030000" cy="1350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4"/>
          <p:cNvSpPr txBox="1">
            <a:spLocks noGrp="1"/>
          </p:cNvSpPr>
          <p:nvPr>
            <p:ph type="title"/>
          </p:nvPr>
        </p:nvSpPr>
        <p:spPr>
          <a:xfrm>
            <a:off x="139336" y="-11324"/>
            <a:ext cx="846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US" sz="4000" b="1" dirty="0"/>
              <a:t>Public Hearing &amp; Discussion</a:t>
            </a:r>
            <a:endParaRPr sz="4000" dirty="0"/>
          </a:p>
        </p:txBody>
      </p:sp>
      <p:sp>
        <p:nvSpPr>
          <p:cNvPr id="259" name="Google Shape;259;p14"/>
          <p:cNvSpPr txBox="1">
            <a:spLocks noGrp="1"/>
          </p:cNvSpPr>
          <p:nvPr>
            <p:ph type="sldNum" idx="4294967295"/>
          </p:nvPr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21</a:t>
            </a:fld>
            <a:endParaRPr/>
          </a:p>
        </p:txBody>
      </p:sp>
      <p:sp>
        <p:nvSpPr>
          <p:cNvPr id="258" name="Google Shape;258;p14"/>
          <p:cNvSpPr txBox="1">
            <a:spLocks noGrp="1"/>
          </p:cNvSpPr>
          <p:nvPr>
            <p:ph type="body" idx="1"/>
          </p:nvPr>
        </p:nvSpPr>
        <p:spPr>
          <a:xfrm>
            <a:off x="304800" y="1159318"/>
            <a:ext cx="8613600" cy="4699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C13F3F"/>
                </a:solidFill>
              </a:rPr>
              <a:t>What is your neighborhood and what are its boundaries?</a:t>
            </a:r>
            <a:endParaRPr b="1" dirty="0">
              <a:solidFill>
                <a:srgbClr val="C13F3F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C13F3F"/>
                </a:solidFill>
              </a:rPr>
              <a:t>What other notable areas are in the City, and what are their boundaries?</a:t>
            </a:r>
            <a:endParaRPr b="1" dirty="0">
              <a:solidFill>
                <a:srgbClr val="C13F3F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-US" sz="2400" b="1" dirty="0">
                <a:solidFill>
                  <a:srgbClr val="C13F3F"/>
                </a:solidFill>
              </a:rPr>
              <a:t>Any questions about the mapping tools?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1" u="sng" dirty="0">
                <a:solidFill>
                  <a:srgbClr val="002060"/>
                </a:solidFill>
              </a:rPr>
              <a:t>ACTION</a:t>
            </a:r>
            <a:endParaRPr lang="en-US" sz="24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D92121"/>
                </a:solidFill>
              </a:rPr>
              <a:t>Action to identify areas that meet each FAIR MAPS Act (AB 849) definition: </a:t>
            </a:r>
          </a:p>
          <a:p>
            <a:pPr lvl="2"/>
            <a:r>
              <a:rPr lang="en-US" sz="1800" dirty="0"/>
              <a:t>“neighborhoods” </a:t>
            </a:r>
          </a:p>
          <a:p>
            <a:pPr lvl="2"/>
            <a:r>
              <a:rPr lang="en-US" sz="1800" dirty="0"/>
              <a:t>“communities of interest . . . that should be included within a single district for purposes of its effective and fair representation.”</a:t>
            </a: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lang="en-US" sz="2400" b="1" dirty="0">
              <a:solidFill>
                <a:srgbClr val="C13F3F"/>
              </a:solidFill>
            </a:endParaRPr>
          </a:p>
        </p:txBody>
      </p:sp>
      <p:cxnSp>
        <p:nvCxnSpPr>
          <p:cNvPr id="260" name="Google Shape;260;p14"/>
          <p:cNvCxnSpPr/>
          <p:nvPr/>
        </p:nvCxnSpPr>
        <p:spPr>
          <a:xfrm>
            <a:off x="2971800" y="972526"/>
            <a:ext cx="3030000" cy="1350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28C102F-2927-4ED8-B037-DB71CBE8C823}"/>
              </a:ext>
            </a:extLst>
          </p:cNvPr>
          <p:cNvSpPr txBox="1"/>
          <p:nvPr/>
        </p:nvSpPr>
        <p:spPr>
          <a:xfrm>
            <a:off x="2438400" y="3505200"/>
            <a:ext cx="426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Garamond" panose="02020404030301010803" pitchFamily="18" charset="0"/>
                <a:hlinkClick r:id="rId2"/>
              </a:rPr>
              <a:t>DrawHMB.org</a:t>
            </a:r>
            <a:endParaRPr lang="en-US" sz="4000" b="1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  <p:pic>
        <p:nvPicPr>
          <p:cNvPr id="9" name="Picture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FDF645D-A0D7-40C0-9BE3-9CB7F19016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525" y="1524000"/>
            <a:ext cx="9144000" cy="121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649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"/>
          <p:cNvSpPr txBox="1">
            <a:spLocks noGrp="1"/>
          </p:cNvSpPr>
          <p:nvPr>
            <p:ph type="body" idx="4294967295"/>
          </p:nvPr>
        </p:nvSpPr>
        <p:spPr>
          <a:xfrm>
            <a:off x="111576" y="2013046"/>
            <a:ext cx="2590800" cy="1413000"/>
          </a:xfrm>
          <a:prstGeom prst="rect">
            <a:avLst/>
          </a:prstGeom>
          <a:noFill/>
          <a:ln w="9525" cap="flat" cmpd="sng">
            <a:solidFill>
              <a:srgbClr val="C1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00" b="1">
                <a:solidFill>
                  <a:srgbClr val="002060"/>
                </a:solidFill>
              </a:rPr>
              <a:t>Equal Population</a:t>
            </a:r>
            <a:endParaRPr sz="640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6400" b="1">
                <a:solidFill>
                  <a:srgbClr val="002060"/>
                </a:solidFill>
              </a:rPr>
              <a:t>Federal</a:t>
            </a:r>
            <a:r>
              <a:rPr lang="en-US" sz="6400">
                <a:solidFill>
                  <a:srgbClr val="002060"/>
                </a:solidFill>
              </a:rPr>
              <a:t> </a:t>
            </a:r>
            <a:r>
              <a:rPr lang="en-US" sz="6400" b="1">
                <a:solidFill>
                  <a:srgbClr val="002060"/>
                </a:solidFill>
              </a:rPr>
              <a:t>Voting Rights Act</a:t>
            </a:r>
            <a:endParaRPr sz="640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6400" b="1">
                <a:solidFill>
                  <a:srgbClr val="002060"/>
                </a:solidFill>
              </a:rPr>
              <a:t>No Racial Gerrymandering</a:t>
            </a:r>
            <a:endParaRPr sz="6400">
              <a:solidFill>
                <a:srgbClr val="002060"/>
              </a:solidFill>
            </a:endParaRPr>
          </a:p>
          <a:p>
            <a:pPr marL="640080" lvl="1" indent="-175641" algn="l" rtl="0">
              <a:spcBef>
                <a:spcPts val="550"/>
              </a:spcBef>
              <a:spcAft>
                <a:spcPts val="0"/>
              </a:spcAft>
              <a:buSzPct val="70000"/>
              <a:buNone/>
            </a:pPr>
            <a:endParaRPr sz="2400"/>
          </a:p>
        </p:txBody>
      </p:sp>
      <p:sp>
        <p:nvSpPr>
          <p:cNvPr id="139" name="Google Shape;139;p3"/>
          <p:cNvSpPr txBox="1">
            <a:spLocks noGrp="1"/>
          </p:cNvSpPr>
          <p:nvPr>
            <p:ph type="body" idx="4294967295"/>
          </p:nvPr>
        </p:nvSpPr>
        <p:spPr>
          <a:xfrm>
            <a:off x="6025200" y="1983575"/>
            <a:ext cx="3007200" cy="3892800"/>
          </a:xfrm>
          <a:prstGeom prst="rect">
            <a:avLst/>
          </a:prstGeom>
          <a:noFill/>
          <a:ln w="9525" cap="flat" cmpd="sng">
            <a:solidFill>
              <a:srgbClr val="AFC9C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002060"/>
                </a:solidFill>
              </a:rPr>
              <a:t>Minimize voters shifted to different election years</a:t>
            </a:r>
            <a:endParaRPr sz="160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002060"/>
                </a:solidFill>
              </a:rPr>
              <a:t>Respect voters’ choices / continuity in office</a:t>
            </a:r>
            <a:endParaRPr sz="160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002060"/>
                </a:solidFill>
              </a:rPr>
              <a:t>Future population growth</a:t>
            </a:r>
            <a:endParaRPr sz="160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002060"/>
                </a:solidFill>
              </a:rPr>
              <a:t>Preserving the core of existing districts</a:t>
            </a:r>
            <a:endParaRPr sz="1600">
              <a:solidFill>
                <a:srgbClr val="002060"/>
              </a:solidFill>
            </a:endParaRPr>
          </a:p>
        </p:txBody>
      </p:sp>
      <p:sp>
        <p:nvSpPr>
          <p:cNvPr id="140" name="Google Shape;140;p3"/>
          <p:cNvSpPr txBox="1"/>
          <p:nvPr/>
        </p:nvSpPr>
        <p:spPr>
          <a:xfrm>
            <a:off x="111576" y="1368522"/>
            <a:ext cx="2590800" cy="639900"/>
          </a:xfrm>
          <a:prstGeom prst="rect">
            <a:avLst/>
          </a:prstGeom>
          <a:solidFill>
            <a:srgbClr val="C1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"/>
              <a:buFont typeface="Noto Sans Symbols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1. Federal Laws</a:t>
            </a:r>
            <a:endParaRPr sz="1800"/>
          </a:p>
        </p:txBody>
      </p:sp>
      <p:sp>
        <p:nvSpPr>
          <p:cNvPr id="141" name="Google Shape;141;p3"/>
          <p:cNvSpPr txBox="1"/>
          <p:nvPr/>
        </p:nvSpPr>
        <p:spPr>
          <a:xfrm>
            <a:off x="2842875" y="1368525"/>
            <a:ext cx="3039600" cy="639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"/>
              <a:buFont typeface="Noto Sans Symbols"/>
              <a:buNone/>
            </a:pPr>
            <a:r>
              <a:rPr lang="en-US" sz="1800" b="1" i="0" u="none" strike="noStrike" cap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2. California Criteria for </a:t>
            </a:r>
            <a:br>
              <a:rPr lang="en-US" sz="1800" b="1" i="0" u="none" strike="noStrike" cap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en-US" sz="1800" b="1" i="0" u="none" strike="noStrike" cap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Cities</a:t>
            </a:r>
            <a:endParaRPr sz="1800" dirty="0"/>
          </a:p>
        </p:txBody>
      </p:sp>
      <p:pic>
        <p:nvPicPr>
          <p:cNvPr id="142" name="Google Shape;142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8425" y="4247200"/>
            <a:ext cx="2457125" cy="162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3"/>
          <p:cNvSpPr txBox="1"/>
          <p:nvPr/>
        </p:nvSpPr>
        <p:spPr>
          <a:xfrm>
            <a:off x="2857788" y="1983575"/>
            <a:ext cx="3009600" cy="38928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b="1" i="0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Geographically contiguous</a:t>
            </a:r>
            <a:endParaRPr sz="1600" dirty="0">
              <a:solidFill>
                <a:srgbClr val="002060"/>
              </a:solidFill>
            </a:endParaRPr>
          </a:p>
          <a:p>
            <a:pPr marL="342900" marR="0" lvl="0" indent="-342900" algn="l" rtl="0">
              <a:spcBef>
                <a:spcPts val="7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b="1" i="0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Undivided neighborhoods and “communities of interest” </a:t>
            </a:r>
            <a:br>
              <a:rPr lang="en-US" sz="1800" b="1" i="0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en-US" sz="1450" b="0" i="0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(Socio-economic geographic areas that should be kept together)</a:t>
            </a:r>
            <a:endParaRPr sz="1450" b="0" i="0" u="none" strike="noStrike" cap="none" dirty="0">
              <a:solidFill>
                <a:srgbClr val="00206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42900" marR="0" lvl="0" indent="-342900" algn="l" rtl="0">
              <a:spcBef>
                <a:spcPts val="7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b="1" i="0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Easily identifiable boundaries</a:t>
            </a:r>
            <a:endParaRPr sz="1600" dirty="0">
              <a:solidFill>
                <a:srgbClr val="002060"/>
              </a:solidFill>
            </a:endParaRPr>
          </a:p>
          <a:p>
            <a:pPr marL="342900" marR="0" lvl="0" indent="-342900" algn="l" rtl="0">
              <a:spcBef>
                <a:spcPts val="7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b="1" i="0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Compact</a:t>
            </a:r>
            <a:br>
              <a:rPr lang="en-US" sz="1800" b="1" i="0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en-US" sz="1450" b="0" i="0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(Do not bypass one group of people to get to a more distant group of people)</a:t>
            </a:r>
          </a:p>
          <a:p>
            <a:pPr marR="0" lvl="0" algn="l" rtl="0">
              <a:spcBef>
                <a:spcPts val="700"/>
              </a:spcBef>
              <a:spcAft>
                <a:spcPts val="0"/>
              </a:spcAft>
            </a:pPr>
            <a:endParaRPr sz="300" dirty="0">
              <a:solidFill>
                <a:srgbClr val="002060"/>
              </a:solidFill>
            </a:endParaRPr>
          </a:p>
          <a:p>
            <a:pPr marL="0" marR="0" lvl="0" indent="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080"/>
              <a:buFont typeface="Noto Sans Symbols"/>
              <a:buNone/>
            </a:pPr>
            <a:r>
              <a:rPr lang="en-US" sz="1600" b="1" u="none" strike="noStrike" cap="none" dirty="0">
                <a:solidFill>
                  <a:srgbClr val="C13F3F"/>
                </a:solidFill>
                <a:latin typeface="Garamond"/>
                <a:ea typeface="Garamond"/>
                <a:cs typeface="Garamond"/>
                <a:sym typeface="Garamond"/>
              </a:rPr>
              <a:t>Prohibited:  </a:t>
            </a:r>
            <a:r>
              <a:rPr lang="en-US" sz="1450" b="0" u="none" strike="noStrike" cap="none" dirty="0">
                <a:solidFill>
                  <a:srgbClr val="C13F3F"/>
                </a:solidFill>
                <a:latin typeface="Garamond"/>
                <a:ea typeface="Garamond"/>
                <a:cs typeface="Garamond"/>
                <a:sym typeface="Garamond"/>
              </a:rPr>
              <a:t>“Shall not favor or discriminate against a political party.”</a:t>
            </a:r>
            <a:endParaRPr sz="1450" b="0" u="none" strike="noStrike" cap="none" dirty="0">
              <a:solidFill>
                <a:srgbClr val="C13F3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44" name="Google Shape;144;p3"/>
          <p:cNvSpPr txBox="1"/>
          <p:nvPr/>
        </p:nvSpPr>
        <p:spPr>
          <a:xfrm>
            <a:off x="6022937" y="1368525"/>
            <a:ext cx="3007200" cy="6399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"/>
              <a:buFont typeface="Noto Sans Symbols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3. Other Traditional Redistricting Principles</a:t>
            </a:r>
            <a:endParaRPr sz="1800"/>
          </a:p>
        </p:txBody>
      </p:sp>
      <p:sp>
        <p:nvSpPr>
          <p:cNvPr id="146" name="Google Shape;146;p3"/>
          <p:cNvSpPr txBox="1">
            <a:spLocks noGrp="1"/>
          </p:cNvSpPr>
          <p:nvPr>
            <p:ph type="sldNum" idx="12"/>
          </p:nvPr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/>
          </a:p>
        </p:txBody>
      </p:sp>
      <p:cxnSp>
        <p:nvCxnSpPr>
          <p:cNvPr id="147" name="Google Shape;147;p3"/>
          <p:cNvCxnSpPr/>
          <p:nvPr/>
        </p:nvCxnSpPr>
        <p:spPr>
          <a:xfrm>
            <a:off x="3057000" y="900900"/>
            <a:ext cx="3030000" cy="1350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5F772203-E04B-4ED9-85FB-B3633530C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/>
          </a:bodyPr>
          <a:lstStyle/>
          <a:p>
            <a:r>
              <a:rPr lang="en-US" altLang="en-US" sz="4000" b="1" dirty="0"/>
              <a:t>Redistricting Rules and Goals</a:t>
            </a:r>
            <a:endParaRPr lang="en-US" sz="40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"/>
          <p:cNvSpPr txBox="1">
            <a:spLocks noGrp="1"/>
          </p:cNvSpPr>
          <p:nvPr>
            <p:ph type="sldNum" idx="12"/>
          </p:nvPr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/>
          </a:p>
        </p:txBody>
      </p:sp>
      <p:cxnSp>
        <p:nvCxnSpPr>
          <p:cNvPr id="147" name="Google Shape;147;p3"/>
          <p:cNvCxnSpPr/>
          <p:nvPr/>
        </p:nvCxnSpPr>
        <p:spPr>
          <a:xfrm>
            <a:off x="3057000" y="900900"/>
            <a:ext cx="3030000" cy="1350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5F772203-E04B-4ED9-85FB-B3633530C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/>
          </a:bodyPr>
          <a:lstStyle/>
          <a:p>
            <a:r>
              <a:rPr lang="en-US" sz="4000" b="1" dirty="0"/>
              <a:t>Protected Class Groups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29C2F87-159D-4F67-BF9E-C869DFE8EE3E}"/>
              </a:ext>
            </a:extLst>
          </p:cNvPr>
          <p:cNvSpPr txBox="1"/>
          <p:nvPr/>
        </p:nvSpPr>
        <p:spPr>
          <a:xfrm>
            <a:off x="619125" y="1382286"/>
            <a:ext cx="8000461" cy="424731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5DA2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The CVRA defines a “protected class” broadly as a class of voters who are members of a race, color, or language minority group. 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3000" dirty="0">
              <a:solidFill>
                <a:srgbClr val="005DA2"/>
              </a:solidFill>
              <a:latin typeface="Garamond" panose="020204040303010108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5DA2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“Language minorities” are specifically defined in federal law to mean persons of American Indian, Asian American, Alaskan Natives or Spanish heritage. CVRA expressly adopts the definition of “language minority.”</a:t>
            </a:r>
            <a:endParaRPr lang="en-US" sz="3000" dirty="0">
              <a:solidFill>
                <a:srgbClr val="005DA2"/>
              </a:solidFill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514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674CE-E61A-46B8-9563-99C9DF01A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5" y="-2618"/>
            <a:ext cx="9144000" cy="1477628"/>
          </a:xfrm>
        </p:spPr>
        <p:txBody>
          <a:bodyPr>
            <a:noAutofit/>
          </a:bodyPr>
          <a:lstStyle/>
          <a:p>
            <a:r>
              <a:rPr lang="en-US" sz="3200" b="1" dirty="0"/>
              <a:t>Demographic Summary of Existing Districts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B09B3F-4DC6-45C9-B0D2-8DF7842981B6}"/>
              </a:ext>
            </a:extLst>
          </p:cNvPr>
          <p:cNvSpPr txBox="1"/>
          <p:nvPr/>
        </p:nvSpPr>
        <p:spPr>
          <a:xfrm>
            <a:off x="457200" y="5105400"/>
            <a:ext cx="8382000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Garamond" panose="02020404030301010803" pitchFamily="18" charset="0"/>
              </a:rPr>
              <a:t>Estimates using official 2020 demographic data and NDC’s estimated total population figures.</a:t>
            </a:r>
          </a:p>
          <a:p>
            <a:pPr algn="ctr"/>
            <a:endParaRPr lang="en-US" sz="800" b="1" dirty="0">
              <a:latin typeface="Garamond" panose="02020404030301010803" pitchFamily="18" charset="0"/>
            </a:endParaRPr>
          </a:p>
          <a:p>
            <a:pPr algn="ctr"/>
            <a:r>
              <a:rPr lang="en-US" sz="1600" b="1" dirty="0">
                <a:latin typeface="Garamond" panose="02020404030301010803" pitchFamily="18" charset="0"/>
              </a:rPr>
              <a:t>For four districts, each district must contain about 3,183 people.</a:t>
            </a:r>
          </a:p>
          <a:p>
            <a:pPr algn="ctr"/>
            <a:r>
              <a:rPr lang="en-US" sz="1600" b="1" dirty="0">
                <a:latin typeface="Garamond" panose="02020404030301010803" pitchFamily="18" charset="0"/>
              </a:rPr>
              <a:t>For five districts, each district must contain about 2,546 people.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6FA088-6FE3-4C36-BF9B-28D7AFFDC5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367" y="1143000"/>
            <a:ext cx="8849265" cy="3782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690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3FA3D-DCE2-4761-8C4B-4D22C9DC1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b="1" dirty="0"/>
              <a:t>Latino CVAP</a:t>
            </a:r>
          </a:p>
        </p:txBody>
      </p:sp>
      <p:cxnSp>
        <p:nvCxnSpPr>
          <p:cNvPr id="6" name="Google Shape;131;p2">
            <a:extLst>
              <a:ext uri="{FF2B5EF4-FFF2-40B4-BE49-F238E27FC236}">
                <a16:creationId xmlns:a16="http://schemas.microsoft.com/office/drawing/2014/main" id="{4E9D3C84-32C4-4395-A213-45F78F63B1A0}"/>
              </a:ext>
            </a:extLst>
          </p:cNvPr>
          <p:cNvCxnSpPr/>
          <p:nvPr/>
        </p:nvCxnSpPr>
        <p:spPr>
          <a:xfrm>
            <a:off x="58784" y="897388"/>
            <a:ext cx="3030000" cy="1350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6194E7F-7F42-434D-A2AD-6A5D60844BB3}"/>
              </a:ext>
            </a:extLst>
          </p:cNvPr>
          <p:cNvSpPr txBox="1"/>
          <p:nvPr/>
        </p:nvSpPr>
        <p:spPr>
          <a:xfrm>
            <a:off x="3238499" y="3441405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i="1" dirty="0">
                <a:solidFill>
                  <a:srgbClr val="7030A0"/>
                </a:solidFill>
                <a:latin typeface="Garamond" panose="02020404030301010803" pitchFamily="18" charset="0"/>
              </a:rPr>
              <a:t>Insert </a:t>
            </a:r>
            <a:r>
              <a:rPr lang="en-US" b="1" i="1" dirty="0">
                <a:solidFill>
                  <a:srgbClr val="7030A0"/>
                </a:solidFill>
                <a:latin typeface="Garamond" panose="02020404030301010803" pitchFamily="18" charset="0"/>
              </a:rPr>
              <a:t>map</a:t>
            </a:r>
            <a:endParaRPr lang="en-US" sz="1800" i="1" dirty="0">
              <a:latin typeface="Garamond" panose="02020404030301010803" pitchFamily="18" charset="0"/>
            </a:endParaRPr>
          </a:p>
          <a:p>
            <a:pPr algn="ctr"/>
            <a:endParaRPr lang="en-US" dirty="0">
              <a:latin typeface="Garamond" panose="02020404030301010803" pitchFamily="18" charset="0"/>
            </a:endParaRPr>
          </a:p>
        </p:txBody>
      </p:sp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id="{90FF1043-F71C-49C8-A471-4FC44E55FC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3500"/>
            <a:ext cx="3326524" cy="67683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0A75E94-9315-41EE-B1C9-48DC13E4C9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114751"/>
            <a:ext cx="3473837" cy="372597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61F5DCB-A9F4-4EBD-90E2-7B076324BAF5}"/>
              </a:ext>
            </a:extLst>
          </p:cNvPr>
          <p:cNvSpPr txBox="1"/>
          <p:nvPr/>
        </p:nvSpPr>
        <p:spPr>
          <a:xfrm>
            <a:off x="70337" y="1103644"/>
            <a:ext cx="4513216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Garamond" panose="02020404030301010803" pitchFamily="18" charset="0"/>
              </a:rPr>
              <a:t>Latino eligible voters  are concentrated in the southern portions of existing Districts 2 and 3.  </a:t>
            </a:r>
          </a:p>
        </p:txBody>
      </p:sp>
    </p:spTree>
    <p:extLst>
      <p:ext uri="{BB962C8B-B14F-4D97-AF65-F5344CB8AC3E}">
        <p14:creationId xmlns:p14="http://schemas.microsoft.com/office/powerpoint/2010/main" val="3297689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43AF6-7960-43B9-BBDC-FA2FA10AB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Other Socio-Economic Demographics</a:t>
            </a:r>
          </a:p>
        </p:txBody>
      </p:sp>
      <p:cxnSp>
        <p:nvCxnSpPr>
          <p:cNvPr id="5" name="Google Shape;131;p2">
            <a:extLst>
              <a:ext uri="{FF2B5EF4-FFF2-40B4-BE49-F238E27FC236}">
                <a16:creationId xmlns:a16="http://schemas.microsoft.com/office/drawing/2014/main" id="{30C84F8F-A0F6-4B62-8A4E-FAC34A86B929}"/>
              </a:ext>
            </a:extLst>
          </p:cNvPr>
          <p:cNvCxnSpPr/>
          <p:nvPr/>
        </p:nvCxnSpPr>
        <p:spPr>
          <a:xfrm>
            <a:off x="3057000" y="914400"/>
            <a:ext cx="3030000" cy="1350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97244E91-5602-42B5-AC37-9ED5625ADC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634" y="1064161"/>
            <a:ext cx="2513766" cy="518240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3D68757-B9D5-4C98-8E42-0FFFE98F9D70}"/>
              </a:ext>
            </a:extLst>
          </p:cNvPr>
          <p:cNvSpPr txBox="1"/>
          <p:nvPr/>
        </p:nvSpPr>
        <p:spPr>
          <a:xfrm>
            <a:off x="70337" y="1103644"/>
            <a:ext cx="3968263" cy="3385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Garamond" panose="02020404030301010803" pitchFamily="18" charset="0"/>
              </a:rPr>
              <a:t>Households with at least one child at home.</a:t>
            </a:r>
          </a:p>
        </p:txBody>
      </p:sp>
      <p:pic>
        <p:nvPicPr>
          <p:cNvPr id="11" name="Picture 10" descr="Map&#10;&#10;Description automatically generated">
            <a:extLst>
              <a:ext uri="{FF2B5EF4-FFF2-40B4-BE49-F238E27FC236}">
                <a16:creationId xmlns:a16="http://schemas.microsoft.com/office/drawing/2014/main" id="{A7B69344-861A-489C-9B6F-5E0C2DFD3B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000" y="1210536"/>
            <a:ext cx="2441628" cy="503368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17137A1-7CF2-47E5-A061-A7CA5081ACB1}"/>
              </a:ext>
            </a:extLst>
          </p:cNvPr>
          <p:cNvSpPr txBox="1"/>
          <p:nvPr/>
        </p:nvSpPr>
        <p:spPr>
          <a:xfrm>
            <a:off x="4800600" y="1100479"/>
            <a:ext cx="3968263" cy="3385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Garamond" panose="02020404030301010803" pitchFamily="18" charset="0"/>
              </a:rPr>
              <a:t>Households that rent their homes.</a:t>
            </a:r>
          </a:p>
        </p:txBody>
      </p:sp>
    </p:spTree>
    <p:extLst>
      <p:ext uri="{BB962C8B-B14F-4D97-AF65-F5344CB8AC3E}">
        <p14:creationId xmlns:p14="http://schemas.microsoft.com/office/powerpoint/2010/main" val="1418814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4"/>
          <p:cNvSpPr txBox="1">
            <a:spLocks noGrp="1"/>
          </p:cNvSpPr>
          <p:nvPr>
            <p:ph type="title"/>
          </p:nvPr>
        </p:nvSpPr>
        <p:spPr>
          <a:xfrm>
            <a:off x="327900" y="17317"/>
            <a:ext cx="846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US" sz="4000" b="1" dirty="0"/>
              <a:t>Defining Neighborhoods</a:t>
            </a:r>
            <a:endParaRPr sz="4000" dirty="0"/>
          </a:p>
        </p:txBody>
      </p:sp>
      <p:sp>
        <p:nvSpPr>
          <p:cNvPr id="154" name="Google Shape;154;p4"/>
          <p:cNvSpPr txBox="1">
            <a:spLocks noGrp="1"/>
          </p:cNvSpPr>
          <p:nvPr>
            <p:ph type="body" idx="1"/>
          </p:nvPr>
        </p:nvSpPr>
        <p:spPr>
          <a:xfrm>
            <a:off x="688350" y="1522200"/>
            <a:ext cx="7767300" cy="4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2000" b="1" dirty="0">
                <a:solidFill>
                  <a:srgbClr val="C13F3F"/>
                </a:solidFill>
              </a:rPr>
              <a:t>1</a:t>
            </a:r>
            <a:r>
              <a:rPr lang="en-US" sz="2000" b="1" baseline="30000" dirty="0">
                <a:solidFill>
                  <a:srgbClr val="C13F3F"/>
                </a:solidFill>
              </a:rPr>
              <a:t>st</a:t>
            </a:r>
            <a:r>
              <a:rPr lang="en-US" sz="2000" b="1" dirty="0">
                <a:solidFill>
                  <a:srgbClr val="C13F3F"/>
                </a:solidFill>
              </a:rPr>
              <a:t> Question: What is your neighborhood?</a:t>
            </a:r>
            <a:endParaRPr sz="2000" b="1" dirty="0">
              <a:solidFill>
                <a:srgbClr val="C13F3F"/>
              </a:solidFill>
            </a:endParaRP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SzPts val="1200"/>
              <a:buNone/>
            </a:pPr>
            <a:r>
              <a:rPr lang="en-US" sz="2000" b="1" dirty="0">
                <a:solidFill>
                  <a:srgbClr val="C13F3F"/>
                </a:solidFill>
              </a:rPr>
              <a:t>2</a:t>
            </a:r>
            <a:r>
              <a:rPr lang="en-US" sz="2000" b="1" baseline="30000" dirty="0">
                <a:solidFill>
                  <a:srgbClr val="C13F3F"/>
                </a:solidFill>
              </a:rPr>
              <a:t>nd</a:t>
            </a:r>
            <a:r>
              <a:rPr lang="en-US" sz="2000" b="1" dirty="0">
                <a:solidFill>
                  <a:srgbClr val="C13F3F"/>
                </a:solidFill>
              </a:rPr>
              <a:t> Question: What are its geographic boundaries?</a:t>
            </a:r>
            <a:endParaRPr sz="2000" dirty="0">
              <a:solidFill>
                <a:srgbClr val="C13F3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60"/>
              <a:buNone/>
            </a:pPr>
            <a:endParaRPr sz="1000" b="1" dirty="0">
              <a:solidFill>
                <a:srgbClr val="7030A0"/>
              </a:solidFill>
            </a:endParaRP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SzPts val="960"/>
              <a:buNone/>
            </a:pPr>
            <a:r>
              <a:rPr lang="en-US" sz="2000" b="1" dirty="0">
                <a:solidFill>
                  <a:srgbClr val="002060"/>
                </a:solidFill>
              </a:rPr>
              <a:t>Examples of physical features defining a neighborhood boundary:</a:t>
            </a:r>
            <a:endParaRPr sz="2000" dirty="0">
              <a:solidFill>
                <a:srgbClr val="002060"/>
              </a:solidFill>
            </a:endParaRPr>
          </a:p>
          <a:p>
            <a:pPr marL="777240" lvl="0" indent="-386080" algn="l" rtl="0">
              <a:spcBef>
                <a:spcPts val="7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Wingdings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</a:rPr>
              <a:t>Natural neighborhood dividing lines, such as highway or major roads, rivers, canals and/or hills</a:t>
            </a:r>
            <a:endParaRPr sz="2000" dirty="0">
              <a:solidFill>
                <a:srgbClr val="002060"/>
              </a:solidFill>
            </a:endParaRPr>
          </a:p>
          <a:p>
            <a:pPr marL="777240" lvl="0" indent="-386080" algn="l" rtl="0">
              <a:spcBef>
                <a:spcPts val="7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Wingdings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</a:rPr>
              <a:t>Areas around parks or schools</a:t>
            </a:r>
            <a:endParaRPr sz="2000" dirty="0">
              <a:solidFill>
                <a:srgbClr val="002060"/>
              </a:solidFill>
            </a:endParaRPr>
          </a:p>
          <a:p>
            <a:pPr marL="777240" lvl="0" indent="-386080" algn="l" rtl="0">
              <a:spcBef>
                <a:spcPts val="7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Wingdings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</a:rPr>
              <a:t>Other neighborhood landmarks</a:t>
            </a:r>
            <a:endParaRPr sz="2000" dirty="0">
              <a:solidFill>
                <a:srgbClr val="002060"/>
              </a:solidFill>
            </a:endParaRPr>
          </a:p>
          <a:p>
            <a:pPr marL="32004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SzPts val="1200"/>
              <a:buNone/>
            </a:pPr>
            <a:r>
              <a:rPr lang="en-US" sz="2000" b="1" dirty="0">
                <a:solidFill>
                  <a:srgbClr val="C13F3F"/>
                </a:solidFill>
              </a:rPr>
              <a:t>In the absence of public testimony, planning records and other similar documents may provide definition.</a:t>
            </a:r>
            <a:endParaRPr sz="2000" dirty="0">
              <a:solidFill>
                <a:srgbClr val="C13F3F"/>
              </a:solidFill>
            </a:endParaRPr>
          </a:p>
        </p:txBody>
      </p:sp>
      <p:pic>
        <p:nvPicPr>
          <p:cNvPr id="155" name="Google Shape;15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97773" y="5643581"/>
            <a:ext cx="3546227" cy="678771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4"/>
          <p:cNvSpPr txBox="1">
            <a:spLocks noGrp="1"/>
          </p:cNvSpPr>
          <p:nvPr>
            <p:ph type="sldNum" idx="4294967295"/>
          </p:nvPr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/>
          </a:p>
        </p:txBody>
      </p:sp>
      <p:cxnSp>
        <p:nvCxnSpPr>
          <p:cNvPr id="157" name="Google Shape;157;p4"/>
          <p:cNvCxnSpPr/>
          <p:nvPr/>
        </p:nvCxnSpPr>
        <p:spPr>
          <a:xfrm>
            <a:off x="3043500" y="1013399"/>
            <a:ext cx="3030000" cy="1350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5"/>
          <p:cNvSpPr txBox="1">
            <a:spLocks noGrp="1"/>
          </p:cNvSpPr>
          <p:nvPr>
            <p:ph type="title"/>
          </p:nvPr>
        </p:nvSpPr>
        <p:spPr>
          <a:xfrm>
            <a:off x="5103" y="152974"/>
            <a:ext cx="9133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40"/>
              <a:buFont typeface="Garamond"/>
              <a:buNone/>
            </a:pPr>
            <a:r>
              <a:rPr lang="en-US" sz="3640" b="1" dirty="0"/>
              <a:t>Beyond Neighborhoods:</a:t>
            </a:r>
            <a:br>
              <a:rPr lang="en-US" sz="3640" b="1" dirty="0"/>
            </a:br>
            <a:r>
              <a:rPr lang="en-US" sz="3640" b="1" dirty="0"/>
              <a:t>Defining Communities of Interest</a:t>
            </a:r>
            <a:endParaRPr sz="3640" dirty="0"/>
          </a:p>
        </p:txBody>
      </p:sp>
      <p:sp>
        <p:nvSpPr>
          <p:cNvPr id="164" name="Google Shape;164;p5"/>
          <p:cNvSpPr txBox="1">
            <a:spLocks noGrp="1"/>
          </p:cNvSpPr>
          <p:nvPr>
            <p:ph type="body" idx="1"/>
          </p:nvPr>
        </p:nvSpPr>
        <p:spPr>
          <a:xfrm>
            <a:off x="341400" y="1548992"/>
            <a:ext cx="8461200" cy="43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2000" b="1" dirty="0">
                <a:solidFill>
                  <a:srgbClr val="C13F3F"/>
                </a:solidFill>
              </a:rPr>
              <a:t>1</a:t>
            </a:r>
            <a:r>
              <a:rPr lang="en-US" sz="2000" b="1" baseline="30000" dirty="0">
                <a:solidFill>
                  <a:srgbClr val="C13F3F"/>
                </a:solidFill>
              </a:rPr>
              <a:t>st</a:t>
            </a:r>
            <a:r>
              <a:rPr lang="en-US" sz="2000" b="1" dirty="0">
                <a:solidFill>
                  <a:srgbClr val="C13F3F"/>
                </a:solidFill>
              </a:rPr>
              <a:t> Question: What defines your community?</a:t>
            </a:r>
            <a:endParaRPr dirty="0">
              <a:solidFill>
                <a:srgbClr val="C13F3F"/>
              </a:solidFill>
            </a:endParaRPr>
          </a:p>
          <a:p>
            <a:pPr marL="777240" lvl="0" indent="-378460" algn="l" rtl="0">
              <a:spcBef>
                <a:spcPts val="7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Wingdings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</a:rPr>
              <a:t>Geographic Area, plus</a:t>
            </a:r>
            <a:endParaRPr sz="2000" dirty="0">
              <a:solidFill>
                <a:srgbClr val="002060"/>
              </a:solidFill>
            </a:endParaRPr>
          </a:p>
          <a:p>
            <a:pPr marL="777240" lvl="0" indent="-378460" algn="l" rtl="0">
              <a:spcBef>
                <a:spcPts val="7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Wingdings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</a:rPr>
              <a:t>Shared issue or characteristic</a:t>
            </a:r>
            <a:endParaRPr sz="2000" dirty="0">
              <a:solidFill>
                <a:srgbClr val="002060"/>
              </a:solidFill>
            </a:endParaRPr>
          </a:p>
          <a:p>
            <a:pPr marL="1097280" lvl="1" indent="-31750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Wingdings" pitchFamily="2" charset="2"/>
              <a:buChar char="§"/>
            </a:pPr>
            <a:r>
              <a:rPr lang="en-US" sz="1800" dirty="0">
                <a:solidFill>
                  <a:srgbClr val="002060"/>
                </a:solidFill>
              </a:rPr>
              <a:t>Shared social or economic interest</a:t>
            </a:r>
            <a:endParaRPr sz="1800" dirty="0">
              <a:solidFill>
                <a:srgbClr val="002060"/>
              </a:solidFill>
            </a:endParaRPr>
          </a:p>
          <a:p>
            <a:pPr marL="1097280" lvl="1" indent="-31750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Wingdings" pitchFamily="2" charset="2"/>
              <a:buChar char="§"/>
            </a:pPr>
            <a:r>
              <a:rPr lang="en-US" sz="1800" dirty="0">
                <a:solidFill>
                  <a:srgbClr val="002060"/>
                </a:solidFill>
              </a:rPr>
              <a:t>Impacted by city or county policies</a:t>
            </a:r>
            <a:endParaRPr sz="1800" dirty="0">
              <a:solidFill>
                <a:srgbClr val="002060"/>
              </a:solidFill>
            </a:endParaRPr>
          </a:p>
          <a:p>
            <a:pPr marL="777240" lvl="0" indent="-378460" algn="l" rtl="0">
              <a:spcBef>
                <a:spcPts val="7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Wingdings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</a:rPr>
              <a:t>Tell us “your community’s story”</a:t>
            </a:r>
            <a:endParaRPr sz="2000" dirty="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sz="1000" b="1" dirty="0">
              <a:solidFill>
                <a:srgbClr val="7030A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2000" b="1" dirty="0">
                <a:solidFill>
                  <a:srgbClr val="C13F3F"/>
                </a:solidFill>
              </a:rPr>
              <a:t>2</a:t>
            </a:r>
            <a:r>
              <a:rPr lang="en-US" sz="2000" b="1" baseline="30000" dirty="0">
                <a:solidFill>
                  <a:srgbClr val="C13F3F"/>
                </a:solidFill>
              </a:rPr>
              <a:t>nd</a:t>
            </a:r>
            <a:r>
              <a:rPr lang="en-US" sz="2000" b="1" dirty="0">
                <a:solidFill>
                  <a:srgbClr val="C13F3F"/>
                </a:solidFill>
              </a:rPr>
              <a:t> Question:</a:t>
            </a:r>
            <a:r>
              <a:rPr lang="en-US" dirty="0">
                <a:solidFill>
                  <a:srgbClr val="C13F3F"/>
                </a:solidFill>
              </a:rPr>
              <a:t> </a:t>
            </a:r>
            <a:r>
              <a:rPr lang="en-US" sz="2000" b="1" dirty="0">
                <a:solidFill>
                  <a:srgbClr val="C13F3F"/>
                </a:solidFill>
              </a:rPr>
              <a:t>Would this community benefit from being “included within a single district for purposes of its effective and fair representation”? </a:t>
            </a:r>
            <a:endParaRPr dirty="0">
              <a:solidFill>
                <a:srgbClr val="C13F3F"/>
              </a:solidFill>
            </a:endParaRPr>
          </a:p>
          <a:p>
            <a:pPr marL="777240" lvl="0" indent="-378460" algn="l" rtl="0">
              <a:spcBef>
                <a:spcPts val="7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Wingdings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</a:rPr>
              <a:t>Or would it benefit more from having multiple representatives?</a:t>
            </a:r>
            <a:endParaRPr sz="2000" dirty="0">
              <a:solidFill>
                <a:srgbClr val="002060"/>
              </a:solidFill>
            </a:endParaRPr>
          </a:p>
        </p:txBody>
      </p:sp>
      <p:sp>
        <p:nvSpPr>
          <p:cNvPr id="165" name="Google Shape;165;p5"/>
          <p:cNvSpPr txBox="1"/>
          <p:nvPr/>
        </p:nvSpPr>
        <p:spPr>
          <a:xfrm>
            <a:off x="914400" y="5220271"/>
            <a:ext cx="7192200" cy="708000"/>
          </a:xfrm>
          <a:prstGeom prst="rect">
            <a:avLst/>
          </a:prstGeom>
          <a:solidFill>
            <a:srgbClr val="EEF2F7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Definitions of Communities of Interest may </a:t>
            </a:r>
            <a:r>
              <a:rPr lang="en-US" sz="2000" u="sng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not</a:t>
            </a:r>
            <a:r>
              <a:rPr lang="en-US" sz="2000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include relationships with political parties, incumbents, or political candidates.</a:t>
            </a:r>
            <a:endParaRPr sz="2000" dirty="0">
              <a:solidFill>
                <a:srgbClr val="002060"/>
              </a:solidFill>
            </a:endParaRPr>
          </a:p>
        </p:txBody>
      </p:sp>
      <p:sp>
        <p:nvSpPr>
          <p:cNvPr id="166" name="Google Shape;166;p5"/>
          <p:cNvSpPr txBox="1">
            <a:spLocks noGrp="1"/>
          </p:cNvSpPr>
          <p:nvPr>
            <p:ph type="sldNum" idx="4294967295"/>
          </p:nvPr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/>
          </a:p>
        </p:txBody>
      </p:sp>
      <p:cxnSp>
        <p:nvCxnSpPr>
          <p:cNvPr id="167" name="Google Shape;167;p5"/>
          <p:cNvCxnSpPr/>
          <p:nvPr/>
        </p:nvCxnSpPr>
        <p:spPr>
          <a:xfrm>
            <a:off x="3057000" y="1464513"/>
            <a:ext cx="3030000" cy="1350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ustom 8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BF0000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0070C0"/>
      </a:hlink>
      <a:folHlink>
        <a:srgbClr val="0070C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6193</TotalTime>
  <Words>1263</Words>
  <Application>Microsoft Office PowerPoint</Application>
  <PresentationFormat>On-screen Show (4:3)</PresentationFormat>
  <Paragraphs>174</Paragraphs>
  <Slides>22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Arial</vt:lpstr>
      <vt:lpstr>Calibri</vt:lpstr>
      <vt:lpstr>EB Garamond</vt:lpstr>
      <vt:lpstr>Garamond</vt:lpstr>
      <vt:lpstr>Noto Sans Symbols</vt:lpstr>
      <vt:lpstr>Tw Cen MT</vt:lpstr>
      <vt:lpstr>Twentieth Century</vt:lpstr>
      <vt:lpstr>Wingdings</vt:lpstr>
      <vt:lpstr>Wingdings 2</vt:lpstr>
      <vt:lpstr>Median</vt:lpstr>
      <vt:lpstr>Acrobat Document</vt:lpstr>
      <vt:lpstr>City of Half Moon Bay Introduction to Redistricting</vt:lpstr>
      <vt:lpstr>PowerPoint Presentation</vt:lpstr>
      <vt:lpstr>Redistricting Rules and Goals</vt:lpstr>
      <vt:lpstr>Protected Class Groups</vt:lpstr>
      <vt:lpstr>Demographic Summary of Existing Districts</vt:lpstr>
      <vt:lpstr>Latino CVAP</vt:lpstr>
      <vt:lpstr>Other Socio-Economic Demographics</vt:lpstr>
      <vt:lpstr>Defining Neighborhoods</vt:lpstr>
      <vt:lpstr>Beyond Neighborhoods: Defining Communities of Interest</vt:lpstr>
      <vt:lpstr>Beyond Neighborhoods: Communities</vt:lpstr>
      <vt:lpstr>Model Options</vt:lpstr>
      <vt:lpstr>Public Mapping and Map Review Tools</vt:lpstr>
      <vt:lpstr>PowerPoint Presentation</vt:lpstr>
      <vt:lpstr>PowerPoint Presentation</vt:lpstr>
      <vt:lpstr>PowerPoint Presentation</vt:lpstr>
      <vt:lpstr>Simple Map Review Tool</vt:lpstr>
      <vt:lpstr>Simple Map Drawing Tool</vt:lpstr>
      <vt:lpstr>Simple Map Drawing Tool + Excel Supplement</vt:lpstr>
      <vt:lpstr>DistrictR</vt:lpstr>
      <vt:lpstr>Caliper’s “Maptitude Online Redistricting”</vt:lpstr>
      <vt:lpstr>Public Hearing &amp; Discussion</vt:lpstr>
      <vt:lpstr>PowerPoint Presentation</vt:lpstr>
    </vt:vector>
  </TitlesOfParts>
  <Company>Claremont McKenna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NDC Presentation</dc:title>
  <dc:creator>Douglas Johnson</dc:creator>
  <cp:lastModifiedBy>Shalice Tilton</cp:lastModifiedBy>
  <cp:revision>457</cp:revision>
  <cp:lastPrinted>2021-07-13T15:20:40Z</cp:lastPrinted>
  <dcterms:created xsi:type="dcterms:W3CDTF">2011-05-19T00:29:13Z</dcterms:created>
  <dcterms:modified xsi:type="dcterms:W3CDTF">2021-08-26T23:08:36Z</dcterms:modified>
</cp:coreProperties>
</file>