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82" r:id="rId2"/>
    <p:sldId id="364" r:id="rId3"/>
    <p:sldId id="326" r:id="rId4"/>
    <p:sldId id="367" r:id="rId5"/>
    <p:sldId id="373" r:id="rId6"/>
    <p:sldId id="368" r:id="rId7"/>
    <p:sldId id="372" r:id="rId8"/>
    <p:sldId id="369" r:id="rId9"/>
    <p:sldId id="374" r:id="rId10"/>
    <p:sldId id="370" r:id="rId11"/>
    <p:sldId id="375" r:id="rId12"/>
    <p:sldId id="352" r:id="rId13"/>
    <p:sldId id="305" r:id="rId14"/>
    <p:sldId id="371" r:id="rId1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FFFFFF"/>
    <a:srgbClr val="C13F3F"/>
    <a:srgbClr val="000000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7582" autoAdjust="0"/>
  </p:normalViewPr>
  <p:slideViewPr>
    <p:cSldViewPr>
      <p:cViewPr varScale="1">
        <p:scale>
          <a:sx n="93" d="100"/>
          <a:sy n="93" d="100"/>
        </p:scale>
        <p:origin x="16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26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26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26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9" tIns="45835" rIns="91669" bIns="458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71" y="4460247"/>
            <a:ext cx="5681343" cy="4224654"/>
          </a:xfrm>
          <a:prstGeom prst="rect">
            <a:avLst/>
          </a:prstGeom>
        </p:spPr>
        <p:txBody>
          <a:bodyPr vert="horz" lIns="91669" tIns="45835" rIns="91669" bIns="458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26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 dirty="0"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07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 dirty="0"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92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February 15, 2022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February 15, 2022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February 15, 2022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February 15, 2022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February 15, 2022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15, 2022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February 15, 2022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February 15, 2022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February 15, 2022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drawhmb.org/wp-content/uploads/2021/12/402-Full.pdf" TargetMode="External"/><Relationship Id="rId13" Type="http://schemas.openxmlformats.org/officeDocument/2006/relationships/hyperlink" Target="http://drawhmb.org/wp-content/uploads/2021/12/403b.pdf" TargetMode="External"/><Relationship Id="rId3" Type="http://schemas.openxmlformats.org/officeDocument/2006/relationships/hyperlink" Target="http://drawhmb.org/wp-content/uploads/2021/12/504c-Detail-Copy.pdf" TargetMode="External"/><Relationship Id="rId7" Type="http://schemas.openxmlformats.org/officeDocument/2006/relationships/hyperlink" Target="http://drawhmb.org/wp-content/uploads/2021/12/503b.pdf" TargetMode="External"/><Relationship Id="rId12" Type="http://schemas.openxmlformats.org/officeDocument/2006/relationships/hyperlink" Target="http://drawhmb.org/wp-content/uploads/2021/12/403b-Detail.pdf" TargetMode="External"/><Relationship Id="rId2" Type="http://schemas.openxmlformats.org/officeDocument/2006/relationships/hyperlink" Target="http://drawhmb.org/wp-content/uploads/2021/12/504c-Ful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rawhmb.org/wp-content/uploads/2021/12/503b-Detail.pdf" TargetMode="External"/><Relationship Id="rId11" Type="http://schemas.openxmlformats.org/officeDocument/2006/relationships/hyperlink" Target="http://drawhmb.org/wp-content/uploads/2021/12/403b-Full.pdf" TargetMode="External"/><Relationship Id="rId5" Type="http://schemas.openxmlformats.org/officeDocument/2006/relationships/hyperlink" Target="http://drawhmb.org/wp-content/uploads/2021/12/503b-Full.pdf" TargetMode="External"/><Relationship Id="rId10" Type="http://schemas.openxmlformats.org/officeDocument/2006/relationships/hyperlink" Target="http://drawhmb.org/wp-content/uploads/2021/12/402.pdf" TargetMode="External"/><Relationship Id="rId4" Type="http://schemas.openxmlformats.org/officeDocument/2006/relationships/hyperlink" Target="http://drawhmb.org/wp-content/uploads/2021/12/504c.pdf" TargetMode="External"/><Relationship Id="rId9" Type="http://schemas.openxmlformats.org/officeDocument/2006/relationships/hyperlink" Target="http://drawhmb.org/wp-content/uploads/2021/12/402-Detail.pdf" TargetMode="External"/><Relationship Id="rId14" Type="http://schemas.openxmlformats.org/officeDocument/2006/relationships/hyperlink" Target="https://arcg.is/1STi8P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18232-9194-4E36-8067-48EA12110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3324127" cy="5943600"/>
          </a:xfrm>
          <a:prstGeom prst="rect">
            <a:avLst/>
          </a:prstGeom>
        </p:spPr>
      </p:pic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321946" y="1856369"/>
            <a:ext cx="80238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Half Moon Bay</a:t>
            </a:r>
            <a:br>
              <a:rPr lang="en-US" sz="3600" b="1" dirty="0"/>
            </a:br>
            <a:r>
              <a:rPr lang="en-US" sz="3600" b="1" dirty="0"/>
              <a:t>Redistricting Map Adoption</a:t>
            </a:r>
            <a:endParaRPr sz="3600" b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EB Garamond"/>
                <a:ea typeface="EB Garamond"/>
                <a:cs typeface="EB Garamond"/>
                <a:sym typeface="EB Garamond"/>
              </a:rPr>
              <a:t>March 15, 2022</a:t>
            </a:r>
            <a:endParaRPr sz="1800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endParaRPr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0A13-4DB3-401A-91BE-C24A326C61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7150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800" dirty="0"/>
              <a:t>Map 403b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E7F34-ED6B-4093-8526-87B581FA9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636" y="106681"/>
            <a:ext cx="3176364" cy="6114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D549D9-30A5-4B7D-8E10-D2323222B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9601"/>
            <a:ext cx="5334000" cy="47291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0B6344-4547-499B-B475-539DC9938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0" y="6400800"/>
            <a:ext cx="25146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National Demographics Corporation December 16, 2021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E2B7D-44C0-4D42-81BC-6ADFB01C3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178" y="5314292"/>
            <a:ext cx="7491109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50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314527-3337-4A5C-9250-D476F7327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2778" y="-361"/>
            <a:ext cx="6183242" cy="685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52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C6E5074-16F4-41DB-BDEA-4FDBE4F84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709203"/>
              </p:ext>
            </p:extLst>
          </p:nvPr>
        </p:nvGraphicFramePr>
        <p:xfrm>
          <a:off x="2048715" y="3301020"/>
          <a:ext cx="2926080" cy="3785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Acrobat Document" r:id="rId3" imgW="4663440" imgH="6034757" progId="Acrobat.Document.2020">
                  <p:embed/>
                </p:oleObj>
              </mc:Choice>
              <mc:Fallback>
                <p:oleObj name="Acrobat Document" r:id="rId3" imgW="4663440" imgH="6034757" progId="Acrobat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8715" y="3301020"/>
                        <a:ext cx="2926080" cy="3785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3D8F5EC-6FD6-4224-ACCE-6F064E2DF6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26568"/>
              </p:ext>
            </p:extLst>
          </p:nvPr>
        </p:nvGraphicFramePr>
        <p:xfrm>
          <a:off x="4947684" y="3290387"/>
          <a:ext cx="2926080" cy="3785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Acrobat Document" r:id="rId5" imgW="4663440" imgH="6034757" progId="Acrobat.Document.2020">
                  <p:embed/>
                </p:oleObj>
              </mc:Choice>
              <mc:Fallback>
                <p:oleObj name="Acrobat Document" r:id="rId5" imgW="4663440" imgH="6034757" progId="Acrobat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7684" y="3290387"/>
                        <a:ext cx="2926080" cy="3785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B9EBB5B-0638-47C8-96FD-9BCDF4A85B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972906"/>
              </p:ext>
            </p:extLst>
          </p:nvPr>
        </p:nvGraphicFramePr>
        <p:xfrm>
          <a:off x="4970721" y="-356578"/>
          <a:ext cx="2926080" cy="3785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Acrobat Document" r:id="rId7" imgW="4663440" imgH="6034757" progId="Acrobat.Document.2020">
                  <p:embed/>
                </p:oleObj>
              </mc:Choice>
              <mc:Fallback>
                <p:oleObj name="Acrobat Document" r:id="rId7" imgW="4663440" imgH="6034757" progId="Acrobat.Document.2020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4176B1D-C67C-4705-940A-99CB05FE14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70721" y="-356578"/>
                        <a:ext cx="2926080" cy="3785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B3410AC-7545-4F7A-A057-71F19EA4CE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923559"/>
              </p:ext>
            </p:extLst>
          </p:nvPr>
        </p:nvGraphicFramePr>
        <p:xfrm>
          <a:off x="2048715" y="-356579"/>
          <a:ext cx="2926080" cy="3785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Acrobat Document" r:id="rId9" imgW="4663440" imgH="6034757" progId="Acrobat.Document.2020">
                  <p:embed/>
                </p:oleObj>
              </mc:Choice>
              <mc:Fallback>
                <p:oleObj name="Acrobat Document" r:id="rId9" imgW="4663440" imgH="6034757" progId="Acrobat.Document.2020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B83FC861-A764-44EE-9AD5-95FF4817A8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48715" y="-356579"/>
                        <a:ext cx="2926080" cy="3785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880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139336" y="-11324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Proposed Sequencing</a:t>
            </a:r>
            <a:endParaRPr sz="4000" dirty="0"/>
          </a:p>
        </p:txBody>
      </p:sp>
      <p:sp>
        <p:nvSpPr>
          <p:cNvPr id="259" name="Google Shape;259;p1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dirty="0"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378000" y="1627200"/>
            <a:ext cx="8461200" cy="40878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3400" b="1" dirty="0">
                <a:solidFill>
                  <a:srgbClr val="005DA2"/>
                </a:solidFill>
              </a:rPr>
              <a:t>Election Year 2022:  Districts 1, 4, and 5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3400" b="1" dirty="0">
                <a:solidFill>
                  <a:srgbClr val="005DA2"/>
                </a:solidFill>
              </a:rPr>
              <a:t>Election Year 2024:  Districts 2, 3 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3400" b="1" dirty="0">
                <a:solidFill>
                  <a:srgbClr val="005DA2"/>
                </a:solidFill>
              </a:rPr>
              <a:t>This sequencing will repeat until such time the City is required to redraw its district boundaries, which is expected following the 2030 U.S. Census.</a:t>
            </a:r>
          </a:p>
        </p:txBody>
      </p:sp>
      <p:cxnSp>
        <p:nvCxnSpPr>
          <p:cNvPr id="260" name="Google Shape;260;p14"/>
          <p:cNvCxnSpPr/>
          <p:nvPr/>
        </p:nvCxnSpPr>
        <p:spPr>
          <a:xfrm>
            <a:off x="2971800" y="972526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25512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139336" y="-11324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Recommended Action</a:t>
            </a:r>
            <a:endParaRPr sz="4000" dirty="0"/>
          </a:p>
        </p:txBody>
      </p:sp>
      <p:sp>
        <p:nvSpPr>
          <p:cNvPr id="259" name="Google Shape;259;p1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dirty="0"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341400" y="1123859"/>
            <a:ext cx="8574000" cy="4724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3400" b="1" dirty="0">
                <a:solidFill>
                  <a:srgbClr val="005DA2"/>
                </a:solidFill>
              </a:rPr>
              <a:t>Identify a preferred map for adoption.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3400" b="1" dirty="0">
                <a:solidFill>
                  <a:srgbClr val="005DA2"/>
                </a:solidFill>
              </a:rPr>
              <a:t>Vote on introduction of an ordinance to adopt the final council boundary map.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3400" b="1" dirty="0">
                <a:solidFill>
                  <a:srgbClr val="005DA2"/>
                </a:solidFill>
              </a:rPr>
              <a:t>Or, alternatively, direct staff as necessary.</a:t>
            </a:r>
          </a:p>
        </p:txBody>
      </p:sp>
      <p:cxnSp>
        <p:nvCxnSpPr>
          <p:cNvPr id="260" name="Google Shape;260;p14"/>
          <p:cNvCxnSpPr/>
          <p:nvPr/>
        </p:nvCxnSpPr>
        <p:spPr>
          <a:xfrm>
            <a:off x="2971800" y="972526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8743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21299-448A-4055-AD65-FADC0F4D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Preferred Map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916F7-CC8E-4547-B57D-40C6F71AB18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400" b="1" i="0" dirty="0">
                <a:solidFill>
                  <a:srgbClr val="555555"/>
                </a:solidFill>
                <a:effectLst/>
              </a:rPr>
              <a:t>Preferred Map Identified on 1-19-2022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:</a:t>
            </a:r>
          </a:p>
          <a:p>
            <a:pPr algn="l"/>
            <a:r>
              <a:rPr lang="en-US" sz="2400" b="0" i="0" dirty="0">
                <a:solidFill>
                  <a:srgbClr val="555555"/>
                </a:solidFill>
                <a:effectLst/>
              </a:rPr>
              <a:t>Map 504c (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2"/>
              </a:rPr>
              <a:t>full 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version or 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3"/>
              </a:rPr>
              <a:t>detail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, 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4"/>
              </a:rPr>
              <a:t>demographics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)</a:t>
            </a:r>
          </a:p>
          <a:p>
            <a:pPr marL="0" indent="0" algn="l">
              <a:buNone/>
            </a:pPr>
            <a:endParaRPr lang="en-US" sz="2400" b="1" i="0" dirty="0">
              <a:solidFill>
                <a:srgbClr val="555555"/>
              </a:solidFill>
              <a:effectLst/>
            </a:endParaRPr>
          </a:p>
          <a:p>
            <a:pPr marL="0" indent="0" algn="l">
              <a:buNone/>
            </a:pPr>
            <a:r>
              <a:rPr lang="en-US" sz="2400" b="1" i="0" dirty="0">
                <a:solidFill>
                  <a:srgbClr val="555555"/>
                </a:solidFill>
                <a:effectLst/>
              </a:rPr>
              <a:t>Focus Maps Identified on 12-16-2021 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(in ranked order):</a:t>
            </a:r>
          </a:p>
          <a:p>
            <a:pPr algn="l"/>
            <a:r>
              <a:rPr lang="en-US" sz="2400" b="0" i="0" u="sng" dirty="0">
                <a:solidFill>
                  <a:srgbClr val="555555"/>
                </a:solidFill>
                <a:effectLst/>
              </a:rPr>
              <a:t>5-District Plans</a:t>
            </a:r>
            <a:endParaRPr lang="en-US" sz="2400" b="0" i="0" dirty="0">
              <a:solidFill>
                <a:srgbClr val="555555"/>
              </a:solidFill>
              <a:effectLst/>
            </a:endParaRPr>
          </a:p>
          <a:p>
            <a:pPr algn="l"/>
            <a:r>
              <a:rPr lang="en-US" sz="2400" b="0" i="0" dirty="0">
                <a:solidFill>
                  <a:srgbClr val="555555"/>
                </a:solidFill>
                <a:effectLst/>
              </a:rPr>
              <a:t>Map 504c (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2"/>
              </a:rPr>
              <a:t>full 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version or 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3"/>
              </a:rPr>
              <a:t>detail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, 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4"/>
              </a:rPr>
              <a:t>demographics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)</a:t>
            </a:r>
          </a:p>
          <a:p>
            <a:pPr algn="l"/>
            <a:r>
              <a:rPr lang="en-US" sz="2400" b="0" i="0" dirty="0">
                <a:solidFill>
                  <a:srgbClr val="555555"/>
                </a:solidFill>
                <a:effectLst/>
              </a:rPr>
              <a:t>Map 503b (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5"/>
              </a:rPr>
              <a:t>full 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version or 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6"/>
              </a:rPr>
              <a:t>detail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, 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7"/>
              </a:rPr>
              <a:t>demographics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)</a:t>
            </a:r>
          </a:p>
          <a:p>
            <a:pPr algn="l"/>
            <a:r>
              <a:rPr lang="en-US" sz="2400" b="0" i="0" u="sng" dirty="0">
                <a:solidFill>
                  <a:srgbClr val="555555"/>
                </a:solidFill>
                <a:effectLst/>
              </a:rPr>
              <a:t>4-District Plans</a:t>
            </a:r>
            <a:endParaRPr lang="en-US" sz="2400" b="0" i="0" dirty="0">
              <a:solidFill>
                <a:srgbClr val="555555"/>
              </a:solidFill>
              <a:effectLst/>
            </a:endParaRPr>
          </a:p>
          <a:p>
            <a:pPr algn="l"/>
            <a:r>
              <a:rPr lang="en-US" sz="2400" b="0" i="0" dirty="0">
                <a:solidFill>
                  <a:srgbClr val="555555"/>
                </a:solidFill>
                <a:effectLst/>
              </a:rPr>
              <a:t>Map 402 (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8"/>
              </a:rPr>
              <a:t>full 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version or 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9"/>
              </a:rPr>
              <a:t>detail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, 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10"/>
              </a:rPr>
              <a:t>demographics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)</a:t>
            </a:r>
          </a:p>
          <a:p>
            <a:pPr algn="l"/>
            <a:r>
              <a:rPr lang="en-US" sz="2400" b="0" i="0" dirty="0">
                <a:solidFill>
                  <a:srgbClr val="555555"/>
                </a:solidFill>
                <a:effectLst/>
              </a:rPr>
              <a:t>Map 403b (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11"/>
              </a:rPr>
              <a:t>full 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version or 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12"/>
              </a:rPr>
              <a:t>detail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, 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13"/>
              </a:rPr>
              <a:t>demographics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)</a:t>
            </a:r>
          </a:p>
          <a:p>
            <a:pPr algn="l"/>
            <a:endParaRPr lang="en-US" sz="2400" dirty="0">
              <a:solidFill>
                <a:srgbClr val="555555"/>
              </a:solidFill>
            </a:endParaRPr>
          </a:p>
          <a:p>
            <a:pPr algn="l"/>
            <a:r>
              <a:rPr lang="en-US" sz="2400" b="0" i="0" dirty="0">
                <a:solidFill>
                  <a:srgbClr val="555555"/>
                </a:solidFill>
                <a:effectLst/>
              </a:rPr>
              <a:t>The most detailed way to view maps is with the interactive map viewer at: </a:t>
            </a:r>
            <a:r>
              <a:rPr lang="en-US" sz="2400" b="0" i="0" dirty="0">
                <a:solidFill>
                  <a:srgbClr val="555555"/>
                </a:solidFill>
                <a:effectLst/>
                <a:hlinkClick r:id="rId14"/>
              </a:rPr>
              <a:t>https://arcg.is/1STi8P0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 </a:t>
            </a:r>
            <a:endParaRPr lang="en-US" sz="2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75631-468B-4478-BD71-4B69093F79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15, 2022</a:t>
            </a:r>
          </a:p>
        </p:txBody>
      </p:sp>
    </p:spTree>
    <p:extLst>
      <p:ext uri="{BB962C8B-B14F-4D97-AF65-F5344CB8AC3E}">
        <p14:creationId xmlns:p14="http://schemas.microsoft.com/office/powerpoint/2010/main" val="42759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75631-468B-4478-BD71-4B69093F79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1EC67E-9FCB-426F-987C-FEAD251A4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59458"/>
              </p:ext>
            </p:extLst>
          </p:nvPr>
        </p:nvGraphicFramePr>
        <p:xfrm>
          <a:off x="38100" y="1257300"/>
          <a:ext cx="9067800" cy="4343400"/>
        </p:xfrm>
        <a:graphic>
          <a:graphicData uri="http://schemas.openxmlformats.org/drawingml/2006/table">
            <a:tbl>
              <a:tblPr/>
              <a:tblGrid>
                <a:gridCol w="1791171">
                  <a:extLst>
                    <a:ext uri="{9D8B030D-6E8A-4147-A177-3AD203B41FA5}">
                      <a16:colId xmlns:a16="http://schemas.microsoft.com/office/drawing/2014/main" val="3855288861"/>
                    </a:ext>
                  </a:extLst>
                </a:gridCol>
                <a:gridCol w="685682">
                  <a:extLst>
                    <a:ext uri="{9D8B030D-6E8A-4147-A177-3AD203B41FA5}">
                      <a16:colId xmlns:a16="http://schemas.microsoft.com/office/drawing/2014/main" val="1581106629"/>
                    </a:ext>
                  </a:extLst>
                </a:gridCol>
                <a:gridCol w="923573">
                  <a:extLst>
                    <a:ext uri="{9D8B030D-6E8A-4147-A177-3AD203B41FA5}">
                      <a16:colId xmlns:a16="http://schemas.microsoft.com/office/drawing/2014/main" val="2168279232"/>
                    </a:ext>
                  </a:extLst>
                </a:gridCol>
                <a:gridCol w="797631">
                  <a:extLst>
                    <a:ext uri="{9D8B030D-6E8A-4147-A177-3AD203B41FA5}">
                      <a16:colId xmlns:a16="http://schemas.microsoft.com/office/drawing/2014/main" val="4268391093"/>
                    </a:ext>
                  </a:extLst>
                </a:gridCol>
                <a:gridCol w="867598">
                  <a:extLst>
                    <a:ext uri="{9D8B030D-6E8A-4147-A177-3AD203B41FA5}">
                      <a16:colId xmlns:a16="http://schemas.microsoft.com/office/drawing/2014/main" val="4155215209"/>
                    </a:ext>
                  </a:extLst>
                </a:gridCol>
                <a:gridCol w="769643">
                  <a:extLst>
                    <a:ext uri="{9D8B030D-6E8A-4147-A177-3AD203B41FA5}">
                      <a16:colId xmlns:a16="http://schemas.microsoft.com/office/drawing/2014/main" val="373727484"/>
                    </a:ext>
                  </a:extLst>
                </a:gridCol>
                <a:gridCol w="909578">
                  <a:extLst>
                    <a:ext uri="{9D8B030D-6E8A-4147-A177-3AD203B41FA5}">
                      <a16:colId xmlns:a16="http://schemas.microsoft.com/office/drawing/2014/main" val="324916707"/>
                    </a:ext>
                  </a:extLst>
                </a:gridCol>
                <a:gridCol w="811624">
                  <a:extLst>
                    <a:ext uri="{9D8B030D-6E8A-4147-A177-3AD203B41FA5}">
                      <a16:colId xmlns:a16="http://schemas.microsoft.com/office/drawing/2014/main" val="707541575"/>
                    </a:ext>
                  </a:extLst>
                </a:gridCol>
                <a:gridCol w="769643">
                  <a:extLst>
                    <a:ext uri="{9D8B030D-6E8A-4147-A177-3AD203B41FA5}">
                      <a16:colId xmlns:a16="http://schemas.microsoft.com/office/drawing/2014/main" val="1035566150"/>
                    </a:ext>
                  </a:extLst>
                </a:gridCol>
                <a:gridCol w="741657">
                  <a:extLst>
                    <a:ext uri="{9D8B030D-6E8A-4147-A177-3AD203B41FA5}">
                      <a16:colId xmlns:a16="http://schemas.microsoft.com/office/drawing/2014/main" val="3066411317"/>
                    </a:ext>
                  </a:extLst>
                </a:gridCol>
              </a:tblGrid>
              <a:tr h="1178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5-District Plan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Ideal Pop: 2,363</a:t>
                      </a:r>
                    </a:p>
                  </a:txBody>
                  <a:tcPr marL="7549" marR="7549" marT="754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# of Ds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Pop Dev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Latino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CVAP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Non-White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CVAP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Pop Bal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Pop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Deferred to 2024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Voters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Deferred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to 2024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Contig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Pairings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797325"/>
                  </a:ext>
                </a:extLst>
              </a:tr>
              <a:tr h="287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Preferred Map 504c</a:t>
                      </a:r>
                    </a:p>
                  </a:txBody>
                  <a:tcPr marL="7549" marR="7549" marT="754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7.32%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26.54%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35.47%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Yes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  1,351 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  993 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Yes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000638"/>
                  </a:ext>
                </a:extLst>
              </a:tr>
              <a:tr h="287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Focus Map 503b</a:t>
                      </a:r>
                    </a:p>
                  </a:txBody>
                  <a:tcPr marL="7549" marR="7549" marT="754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7.36%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27.62%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36.60%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Yes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    843 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  695 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Yes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926773"/>
                  </a:ext>
                </a:extLst>
              </a:tr>
              <a:tr h="287761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553098"/>
                  </a:ext>
                </a:extLst>
              </a:tr>
              <a:tr h="1151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4-District Plan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Ideal Pop: 2,954</a:t>
                      </a:r>
                    </a:p>
                  </a:txBody>
                  <a:tcPr marL="7549" marR="7549" marT="754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# of Ds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Pop Dev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Latino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CVAP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Non-White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CVAP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Pop Bal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Pop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Deferred to 2024 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Voters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Deferred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to 2024 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Contig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Pairings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616571"/>
                  </a:ext>
                </a:extLst>
              </a:tr>
              <a:tr h="287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Focus Map 402</a:t>
                      </a:r>
                    </a:p>
                  </a:txBody>
                  <a:tcPr marL="7549" marR="7549" marT="754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3.52%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23.63%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32.47%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Yes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  1,493 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1,229 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Yes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558261"/>
                  </a:ext>
                </a:extLst>
              </a:tr>
              <a:tr h="287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Focus Map 403b</a:t>
                      </a:r>
                    </a:p>
                  </a:txBody>
                  <a:tcPr marL="7549" marR="7549" marT="754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6.47%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23.63%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32.47%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Yes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  1,498 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1,202 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Yes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462057"/>
                  </a:ext>
                </a:extLst>
              </a:tr>
              <a:tr h="287761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372800"/>
                  </a:ext>
                </a:extLst>
              </a:tr>
              <a:tr h="287761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Note:  Canada Cove total population 580; registered voters 451. </a:t>
                      </a: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58047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C5C5815-44DE-4792-A7F6-E2F607F1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708"/>
            <a:ext cx="9144000" cy="914400"/>
          </a:xfrm>
        </p:spPr>
        <p:txBody>
          <a:bodyPr/>
          <a:lstStyle/>
          <a:p>
            <a:r>
              <a:rPr lang="en-US" dirty="0"/>
              <a:t>Map Summary</a:t>
            </a:r>
          </a:p>
        </p:txBody>
      </p:sp>
    </p:spTree>
    <p:extLst>
      <p:ext uri="{BB962C8B-B14F-4D97-AF65-F5344CB8AC3E}">
        <p14:creationId xmlns:p14="http://schemas.microsoft.com/office/powerpoint/2010/main" val="92924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0A13-4DB3-401A-91BE-C24A326C61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715000" cy="681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800" dirty="0"/>
              <a:t>Preferred Map 504c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36B7C9-3BB3-4F1E-B5D1-5AD015405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282" y="36389"/>
            <a:ext cx="3035029" cy="594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89CF74-6F4D-4EF9-AD2B-293563C13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7" y="685800"/>
            <a:ext cx="5791200" cy="4644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E2DD32-549D-46B3-9143-5A1D0EB7D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34783"/>
            <a:ext cx="7544454" cy="10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1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314527-3337-4A5C-9250-D476F7327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05886"/>
            <a:ext cx="6400799" cy="664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5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0A13-4DB3-401A-91BE-C24A326C61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7150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800" dirty="0"/>
              <a:t>Map 503b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34E94-5A85-4DF7-AA79-2433645F2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4225"/>
            <a:ext cx="3022793" cy="6082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B6E003-9449-43AB-8D9D-62304C9EA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19707"/>
            <a:ext cx="5334000" cy="469300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763E4-0DEB-4809-B9AD-3BF9AB27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0" y="6400800"/>
            <a:ext cx="25146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National Demographics Corporation December 16, 2021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6F4127-A34F-4FBF-BA69-7487CC473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5319047"/>
            <a:ext cx="7590178" cy="10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5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314527-3337-4A5C-9250-D476F7327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46703"/>
            <a:ext cx="6400799" cy="69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5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0A13-4DB3-401A-91BE-C24A326C61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7150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800" dirty="0"/>
              <a:t>Map 402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5331F-3B40-4189-B81B-BD8BECCFB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38" y="628287"/>
            <a:ext cx="5334000" cy="4693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53EFBF-07AF-44A8-9E86-BF2D8618E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057" y="381000"/>
            <a:ext cx="2925292" cy="577341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176A7-BC74-46B6-A0C5-80003954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0" y="6400800"/>
            <a:ext cx="25146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National Demographics Corporation December 16, 2021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17A3C9-D40D-412F-83F1-93874A50B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71" y="5321754"/>
            <a:ext cx="7559695" cy="10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1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314527-3337-4A5C-9250-D476F7327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2778" y="-46703"/>
            <a:ext cx="6183242" cy="69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23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8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70C0"/>
      </a:hlink>
      <a:folHlink>
        <a:srgbClr val="0070C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9993</TotalTime>
  <Words>387</Words>
  <Application>Microsoft Office PowerPoint</Application>
  <PresentationFormat>On-screen Show (4:3)</PresentationFormat>
  <Paragraphs>98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EB Garamond</vt:lpstr>
      <vt:lpstr>Garamond</vt:lpstr>
      <vt:lpstr>Tw Cen MT</vt:lpstr>
      <vt:lpstr>Twentieth Century</vt:lpstr>
      <vt:lpstr>Wingdings</vt:lpstr>
      <vt:lpstr>Wingdings 2</vt:lpstr>
      <vt:lpstr>Median</vt:lpstr>
      <vt:lpstr>Acrobat Document</vt:lpstr>
      <vt:lpstr>City of Half Moon Bay Redistricting Map Adoption</vt:lpstr>
      <vt:lpstr>Preferred Map</vt:lpstr>
      <vt:lpstr>Map Summary</vt:lpstr>
      <vt:lpstr>Preferred Map 504c</vt:lpstr>
      <vt:lpstr>PowerPoint Presentation</vt:lpstr>
      <vt:lpstr>Map 503b</vt:lpstr>
      <vt:lpstr>PowerPoint Presentation</vt:lpstr>
      <vt:lpstr>Map 402</vt:lpstr>
      <vt:lpstr>PowerPoint Presentation</vt:lpstr>
      <vt:lpstr>Map 403b</vt:lpstr>
      <vt:lpstr>PowerPoint Presentation</vt:lpstr>
      <vt:lpstr>PowerPoint Presentation</vt:lpstr>
      <vt:lpstr>Proposed Sequencing</vt:lpstr>
      <vt:lpstr>Recommended Action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Shalice Tilton</cp:lastModifiedBy>
  <cp:revision>503</cp:revision>
  <cp:lastPrinted>2022-02-11T22:25:52Z</cp:lastPrinted>
  <dcterms:created xsi:type="dcterms:W3CDTF">2011-05-19T00:29:13Z</dcterms:created>
  <dcterms:modified xsi:type="dcterms:W3CDTF">2022-03-14T00:35:04Z</dcterms:modified>
</cp:coreProperties>
</file>