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82" r:id="rId2"/>
    <p:sldId id="365" r:id="rId3"/>
    <p:sldId id="284" r:id="rId4"/>
    <p:sldId id="366" r:id="rId5"/>
    <p:sldId id="299" r:id="rId6"/>
    <p:sldId id="333" r:id="rId7"/>
    <p:sldId id="265" r:id="rId8"/>
    <p:sldId id="364" r:id="rId9"/>
    <p:sldId id="326" r:id="rId10"/>
    <p:sldId id="367" r:id="rId11"/>
    <p:sldId id="368" r:id="rId12"/>
    <p:sldId id="369" r:id="rId13"/>
    <p:sldId id="370" r:id="rId14"/>
    <p:sldId id="334" r:id="rId15"/>
    <p:sldId id="352" r:id="rId16"/>
    <p:sldId id="353" r:id="rId17"/>
    <p:sldId id="305" r:id="rId18"/>
    <p:sldId id="321"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FFFFFF"/>
    <a:srgbClr val="C13F3F"/>
    <a:srgbClr val="000000"/>
    <a:srgbClr val="FFFF99"/>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57" autoAdjust="0"/>
  </p:normalViewPr>
  <p:slideViewPr>
    <p:cSldViewPr>
      <p:cViewPr varScale="1">
        <p:scale>
          <a:sx n="78" d="100"/>
          <a:sy n="78" d="100"/>
        </p:scale>
        <p:origin x="1272" y="72"/>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142"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8058" cy="469583"/>
          </a:xfrm>
          <a:prstGeom prst="rect">
            <a:avLst/>
          </a:prstGeom>
        </p:spPr>
        <p:txBody>
          <a:bodyPr vert="horz" lIns="91669" tIns="45835" rIns="91669" bIns="45835" rtlCol="0"/>
          <a:lstStyle>
            <a:lvl1pPr algn="l">
              <a:defRPr sz="1200"/>
            </a:lvl1pPr>
          </a:lstStyle>
          <a:p>
            <a:endParaRPr lang="en-US" dirty="0"/>
          </a:p>
        </p:txBody>
      </p:sp>
      <p:sp>
        <p:nvSpPr>
          <p:cNvPr id="3" name="Date Placeholder 2"/>
          <p:cNvSpPr>
            <a:spLocks noGrp="1"/>
          </p:cNvSpPr>
          <p:nvPr>
            <p:ph type="dt" sz="quarter" idx="1"/>
          </p:nvPr>
        </p:nvSpPr>
        <p:spPr>
          <a:xfrm>
            <a:off x="4022826" y="5"/>
            <a:ext cx="3078058" cy="469583"/>
          </a:xfrm>
          <a:prstGeom prst="rect">
            <a:avLst/>
          </a:prstGeom>
        </p:spPr>
        <p:txBody>
          <a:bodyPr vert="horz" lIns="91669" tIns="45835" rIns="91669" bIns="45835" rtlCol="0"/>
          <a:lstStyle>
            <a:lvl1pPr algn="r">
              <a:defRPr sz="1200"/>
            </a:lvl1pPr>
          </a:lstStyle>
          <a:p>
            <a:fld id="{4F0938CC-CE79-4435-A706-83705538FAFE}" type="datetimeFigureOut">
              <a:rPr lang="en-US" smtClean="0"/>
              <a:pPr/>
              <a:t>1/27/2022</a:t>
            </a:fld>
            <a:endParaRPr lang="en-US" dirty="0"/>
          </a:p>
        </p:txBody>
      </p:sp>
      <p:sp>
        <p:nvSpPr>
          <p:cNvPr id="4" name="Footer Placeholder 3"/>
          <p:cNvSpPr>
            <a:spLocks noGrp="1"/>
          </p:cNvSpPr>
          <p:nvPr>
            <p:ph type="ftr" sz="quarter" idx="2"/>
          </p:nvPr>
        </p:nvSpPr>
        <p:spPr>
          <a:xfrm>
            <a:off x="0" y="8917305"/>
            <a:ext cx="3078058" cy="469583"/>
          </a:xfrm>
          <a:prstGeom prst="rect">
            <a:avLst/>
          </a:prstGeom>
        </p:spPr>
        <p:txBody>
          <a:bodyPr vert="horz" lIns="91669" tIns="45835" rIns="91669" bIns="4583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26" y="8917305"/>
            <a:ext cx="3078058" cy="469583"/>
          </a:xfrm>
          <a:prstGeom prst="rect">
            <a:avLst/>
          </a:prstGeom>
        </p:spPr>
        <p:txBody>
          <a:bodyPr vert="horz" lIns="91669" tIns="45835" rIns="91669" bIns="45835" rtlCol="0" anchor="b"/>
          <a:lstStyle>
            <a:lvl1pPr algn="r">
              <a:defRPr sz="12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8058" cy="469583"/>
          </a:xfrm>
          <a:prstGeom prst="rect">
            <a:avLst/>
          </a:prstGeom>
        </p:spPr>
        <p:txBody>
          <a:bodyPr vert="horz" lIns="91669" tIns="45835" rIns="91669" bIns="45835" rtlCol="0"/>
          <a:lstStyle>
            <a:lvl1pPr algn="l">
              <a:defRPr sz="1200"/>
            </a:lvl1pPr>
          </a:lstStyle>
          <a:p>
            <a:endParaRPr lang="en-US" dirty="0"/>
          </a:p>
        </p:txBody>
      </p:sp>
      <p:sp>
        <p:nvSpPr>
          <p:cNvPr id="3" name="Date Placeholder 2"/>
          <p:cNvSpPr>
            <a:spLocks noGrp="1"/>
          </p:cNvSpPr>
          <p:nvPr>
            <p:ph type="dt" idx="1"/>
          </p:nvPr>
        </p:nvSpPr>
        <p:spPr>
          <a:xfrm>
            <a:off x="4022826" y="5"/>
            <a:ext cx="3078058" cy="469583"/>
          </a:xfrm>
          <a:prstGeom prst="rect">
            <a:avLst/>
          </a:prstGeom>
        </p:spPr>
        <p:txBody>
          <a:bodyPr vert="horz" lIns="91669" tIns="45835" rIns="91669" bIns="45835" rtlCol="0"/>
          <a:lstStyle>
            <a:lvl1pPr algn="r">
              <a:defRPr sz="1200"/>
            </a:lvl1pPr>
          </a:lstStyle>
          <a:p>
            <a:fld id="{D67B964A-190D-4150-B132-A0F976DCD8AC}" type="datetimeFigureOut">
              <a:rPr lang="en-US" smtClean="0"/>
              <a:pPr/>
              <a:t>1/27/2022</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1669" tIns="45835" rIns="91669" bIns="45835" rtlCol="0" anchor="ctr"/>
          <a:lstStyle/>
          <a:p>
            <a:endParaRPr lang="en-US" dirty="0"/>
          </a:p>
        </p:txBody>
      </p:sp>
      <p:sp>
        <p:nvSpPr>
          <p:cNvPr id="5" name="Notes Placeholder 4"/>
          <p:cNvSpPr>
            <a:spLocks noGrp="1"/>
          </p:cNvSpPr>
          <p:nvPr>
            <p:ph type="body" sz="quarter" idx="3"/>
          </p:nvPr>
        </p:nvSpPr>
        <p:spPr>
          <a:xfrm>
            <a:off x="710571" y="4460247"/>
            <a:ext cx="5681343" cy="4224654"/>
          </a:xfrm>
          <a:prstGeom prst="rect">
            <a:avLst/>
          </a:prstGeom>
        </p:spPr>
        <p:txBody>
          <a:bodyPr vert="horz" lIns="91669" tIns="45835" rIns="91669" bIns="458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305"/>
            <a:ext cx="3078058" cy="469583"/>
          </a:xfrm>
          <a:prstGeom prst="rect">
            <a:avLst/>
          </a:prstGeom>
        </p:spPr>
        <p:txBody>
          <a:bodyPr vert="horz" lIns="91669" tIns="45835" rIns="91669" bIns="458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826" y="8917305"/>
            <a:ext cx="3078058" cy="469583"/>
          </a:xfrm>
          <a:prstGeom prst="rect">
            <a:avLst/>
          </a:prstGeom>
        </p:spPr>
        <p:txBody>
          <a:bodyPr vert="horz" lIns="91669" tIns="45835" rIns="91669" bIns="45835" rtlCol="0" anchor="b"/>
          <a:lstStyle>
            <a:lvl1pPr algn="r">
              <a:defRPr sz="12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14" name="Google Shape;114;p1: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25" name="Google Shape;125;p2: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pPr/>
              <a:t>2</a:t>
            </a:fld>
            <a:endParaRPr dirty="0"/>
          </a:p>
        </p:txBody>
      </p:sp>
    </p:spTree>
    <p:extLst>
      <p:ext uri="{BB962C8B-B14F-4D97-AF65-F5344CB8AC3E}">
        <p14:creationId xmlns:p14="http://schemas.microsoft.com/office/powerpoint/2010/main" val="220752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25" name="Google Shape;125;p2: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p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80" name="Google Shape;180;p7: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23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3:notes"/>
          <p:cNvSpPr txBox="1">
            <a:spLocks noGrp="1"/>
          </p:cNvSpPr>
          <p:nvPr>
            <p:ph type="body" idx="1"/>
          </p:nvPr>
        </p:nvSpPr>
        <p:spPr>
          <a:xfrm>
            <a:off x="680966" y="4290628"/>
            <a:ext cx="5444620" cy="4063995"/>
          </a:xfrm>
          <a:prstGeom prst="rect">
            <a:avLst/>
          </a:prstGeom>
          <a:noFill/>
          <a:ln>
            <a:noFill/>
          </a:ln>
        </p:spPr>
        <p:txBody>
          <a:bodyPr spcFirstLastPara="1" wrap="square" lIns="87513" tIns="43744" rIns="87513" bIns="43744" anchor="t" anchorCtr="0">
            <a:normAutofit/>
          </a:bodyPr>
          <a:lstStyle/>
          <a:p>
            <a:endParaRPr dirty="0"/>
          </a:p>
        </p:txBody>
      </p:sp>
      <p:sp>
        <p:nvSpPr>
          <p:cNvPr id="136" name="Google Shape;136;p3:notes"/>
          <p:cNvSpPr txBox="1">
            <a:spLocks noGrp="1"/>
          </p:cNvSpPr>
          <p:nvPr>
            <p:ph type="sldNum" idx="12"/>
          </p:nvPr>
        </p:nvSpPr>
        <p:spPr>
          <a:xfrm>
            <a:off x="3855209" y="8578188"/>
            <a:ext cx="2949806" cy="451726"/>
          </a:xfrm>
          <a:prstGeom prst="rect">
            <a:avLst/>
          </a:prstGeom>
          <a:noFill/>
          <a:ln>
            <a:noFill/>
          </a:ln>
        </p:spPr>
        <p:txBody>
          <a:bodyPr spcFirstLastPara="1" wrap="square" lIns="87513" tIns="43744" rIns="87513" bIns="43744" anchor="b" anchorCtr="0">
            <a:noAutofit/>
          </a:bodyPr>
          <a:lstStyle/>
          <a:p>
            <a:fld id="{00000000-1234-1234-1234-123412341234}" type="slidenum">
              <a:rPr lang="en-US">
                <a:solidFill>
                  <a:schemeClr val="dk1"/>
                </a:solidFill>
                <a:latin typeface="Calibri"/>
                <a:ea typeface="Calibri"/>
                <a:cs typeface="Calibri"/>
                <a:sym typeface="Calibri"/>
              </a:rPr>
              <a:pPr/>
              <a:t>5</a:t>
            </a:fld>
            <a:endParaRPr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Legacy: 11,795  </a:t>
            </a:r>
          </a:p>
          <a:p>
            <a:r>
              <a:rPr lang="en-US" sz="1800" b="0" i="0" u="none" strike="noStrike" dirty="0">
                <a:solidFill>
                  <a:srgbClr val="000000"/>
                </a:solidFill>
                <a:effectLst/>
                <a:latin typeface="Calibri" panose="020F0502020204030204" pitchFamily="34" charset="0"/>
              </a:rPr>
              <a:t>11,795</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2,359</a:t>
            </a:r>
            <a:r>
              <a:rPr lang="en-US" dirty="0"/>
              <a:t> </a:t>
            </a:r>
          </a:p>
          <a:p>
            <a:r>
              <a:rPr lang="en-US" sz="1800" b="0" i="0" u="none" strike="noStrike" dirty="0">
                <a:solidFill>
                  <a:srgbClr val="000000"/>
                </a:solidFill>
                <a:effectLst/>
                <a:latin typeface="Calibri" panose="020F0502020204030204" pitchFamily="34" charset="0"/>
              </a:rPr>
              <a:t>11,795</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2,949</a:t>
            </a:r>
            <a:r>
              <a:rPr lang="en-US" dirty="0"/>
              <a:t> </a:t>
            </a:r>
          </a:p>
        </p:txBody>
      </p:sp>
      <p:sp>
        <p:nvSpPr>
          <p:cNvPr id="4" name="Slide Number Placeholder 3"/>
          <p:cNvSpPr>
            <a:spLocks noGrp="1"/>
          </p:cNvSpPr>
          <p:nvPr>
            <p:ph type="sldNum" sz="quarter" idx="5"/>
          </p:nvPr>
        </p:nvSpPr>
        <p:spPr/>
        <p:txBody>
          <a:bodyPr/>
          <a:lstStyle/>
          <a:p>
            <a:fld id="{25FD98E6-C4B7-402B-9B62-381BA5333BEA}" type="slidenum">
              <a:rPr lang="en-US" smtClean="0"/>
              <a:pPr/>
              <a:t>7</a:t>
            </a:fld>
            <a:endParaRPr lang="en-US" dirty="0"/>
          </a:p>
        </p:txBody>
      </p:sp>
    </p:spTree>
    <p:extLst>
      <p:ext uri="{BB962C8B-B14F-4D97-AF65-F5344CB8AC3E}">
        <p14:creationId xmlns:p14="http://schemas.microsoft.com/office/powerpoint/2010/main" val="419870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0966" y="4290628"/>
            <a:ext cx="5444620" cy="4063995"/>
          </a:xfrm>
          <a:prstGeom prst="rect">
            <a:avLst/>
          </a:prstGeom>
        </p:spPr>
        <p:txBody>
          <a:bodyPr spcFirstLastPara="1" wrap="square" lIns="87513" tIns="43744" rIns="87513" bIns="43744" anchor="t" anchorCtr="0">
            <a:noAutofit/>
          </a:bodyPr>
          <a:lstStyle/>
          <a:p>
            <a:endParaRPr dirty="0"/>
          </a:p>
        </p:txBody>
      </p:sp>
      <p:sp>
        <p:nvSpPr>
          <p:cNvPr id="255" name="Google Shape;255;p14:notes"/>
          <p:cNvSpPr>
            <a:spLocks noGrp="1" noRot="1" noChangeAspect="1"/>
          </p:cNvSpPr>
          <p:nvPr>
            <p:ph type="sldImg" idx="2"/>
          </p:nvPr>
        </p:nvSpPr>
        <p:spPr>
          <a:xfrm>
            <a:off x="1144588" y="676275"/>
            <a:ext cx="4516437" cy="3387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074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875" y="3962400"/>
            <a:ext cx="9133935" cy="1828800"/>
          </a:xfrm>
        </p:spPr>
        <p:txBody>
          <a:bodyPr anchor="b"/>
          <a:lstStyle>
            <a:lvl1pPr>
              <a:defRPr cap="none" baseline="0">
                <a:solidFill>
                  <a:srgbClr val="002060"/>
                </a:solidFill>
              </a:defRPr>
            </a:lvl1pPr>
          </a:lstStyle>
          <a:p>
            <a:r>
              <a:rPr kumimoji="0" lang="en-US" dirty="0"/>
              <a:t>Click to edit Master title style</a:t>
            </a:r>
          </a:p>
        </p:txBody>
      </p:sp>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EA8D14-E5DC-4009-8ABE-E113074D3533}"/>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0D75C59B-2226-4C9A-BA5C-475C2A35C4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6" name="Slide Number Placeholder 5">
            <a:extLst>
              <a:ext uri="{FF2B5EF4-FFF2-40B4-BE49-F238E27FC236}">
                <a16:creationId xmlns:a16="http://schemas.microsoft.com/office/drawing/2014/main" id="{B3CDF360-C7B3-49D5-81D7-6D9D54264E47}"/>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
        <p:nvSpPr>
          <p:cNvPr id="17" name="Date Placeholder 13">
            <a:extLst>
              <a:ext uri="{FF2B5EF4-FFF2-40B4-BE49-F238E27FC236}">
                <a16:creationId xmlns:a16="http://schemas.microsoft.com/office/drawing/2014/main" id="{AEB9E3C3-A590-43C8-8AF5-AAE4C2A44E86}"/>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bg1"/>
                </a:solidFill>
                <a:latin typeface="Garamond" pitchFamily="18" charset="0"/>
              </a:defRPr>
            </a:lvl1pPr>
          </a:lstStyle>
          <a:p>
            <a:r>
              <a:rPr lang="en-US" dirty="0"/>
              <a:t>January 19,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lvl1pPr>
              <a:defRPr sz="4400">
                <a:latin typeface="Garamond" pitchFamily="18" charset="0"/>
              </a:defRPr>
            </a:lvl1pPr>
          </a:lstStyle>
          <a:p>
            <a:r>
              <a:rPr kumimoji="0" lang="en-US" dirty="0"/>
              <a:t>Click to edit Master title style</a:t>
            </a:r>
          </a:p>
        </p:txBody>
      </p:sp>
      <p:sp>
        <p:nvSpPr>
          <p:cNvPr id="8" name="Content Placeholder 7"/>
          <p:cNvSpPr>
            <a:spLocks noGrp="1"/>
          </p:cNvSpPr>
          <p:nvPr>
            <p:ph sz="quarter" idx="1"/>
          </p:nvPr>
        </p:nvSpPr>
        <p:spPr>
          <a:xfrm>
            <a:off x="612648" y="990600"/>
            <a:ext cx="8153400" cy="5105400"/>
          </a:xfrm>
        </p:spPr>
        <p:txBody>
          <a:bodyPr>
            <a:normAutofit/>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Date Placeholder 13">
            <a:extLst>
              <a:ext uri="{FF2B5EF4-FFF2-40B4-BE49-F238E27FC236}">
                <a16:creationId xmlns:a16="http://schemas.microsoft.com/office/drawing/2014/main" id="{A087DD9F-A4A9-4654-A7DD-2A17E56F19CD}"/>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January 19, 2022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43" y="2718275"/>
            <a:ext cx="7123113" cy="1673225"/>
          </a:xfrm>
        </p:spPr>
        <p:txBody>
          <a:bodyPr anchor="t"/>
          <a:lstStyle>
            <a:lvl1pPr marL="0" indent="0" algn="ct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0065" y="1600200"/>
            <a:ext cx="9133935"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0" y="1600200"/>
            <a:ext cx="8991600" cy="990600"/>
          </a:xfrm>
        </p:spPr>
        <p:txBody>
          <a:bodyPr/>
          <a:lstStyle>
            <a:lvl1pPr algn="ctr">
              <a:buNone/>
              <a:defRPr sz="4400" b="0" cap="none">
                <a:solidFill>
                  <a:srgbClr val="FFFFFF"/>
                </a:solidFill>
              </a:defRPr>
            </a:lvl1pPr>
          </a:lstStyle>
          <a:p>
            <a:r>
              <a:rPr kumimoji="0" lang="en-US" dirty="0"/>
              <a:t>Click to edit Master title style</a:t>
            </a:r>
          </a:p>
        </p:txBody>
      </p:sp>
      <p:sp>
        <p:nvSpPr>
          <p:cNvPr id="11" name="Date Placeholder 13">
            <a:extLst>
              <a:ext uri="{FF2B5EF4-FFF2-40B4-BE49-F238E27FC236}">
                <a16:creationId xmlns:a16="http://schemas.microsoft.com/office/drawing/2014/main" id="{FCC66BDB-479C-425F-A0DE-FBA1C4F5B99A}"/>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January 19, 2022</a:t>
            </a:r>
          </a:p>
        </p:txBody>
      </p:sp>
      <p:cxnSp>
        <p:nvCxnSpPr>
          <p:cNvPr id="15" name="Straight Connector 14">
            <a:extLst>
              <a:ext uri="{FF2B5EF4-FFF2-40B4-BE49-F238E27FC236}">
                <a16:creationId xmlns:a16="http://schemas.microsoft.com/office/drawing/2014/main" id="{C630E0A3-BC75-4EC2-B96D-C99E4CC6620B}"/>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A6D8E689-AD31-4B85-84FE-1080505B55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7" name="Slide Number Placeholder 5">
            <a:extLst>
              <a:ext uri="{FF2B5EF4-FFF2-40B4-BE49-F238E27FC236}">
                <a16:creationId xmlns:a16="http://schemas.microsoft.com/office/drawing/2014/main" id="{A806211B-1D5E-4146-BED0-7EC3D4207D5E}"/>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lgn="ctr">
              <a:defRPr/>
            </a:lvl1pPr>
          </a:lstStyle>
          <a:p>
            <a:r>
              <a:rPr kumimoji="0" lang="en-US" dirty="0"/>
              <a:t>Click to edit Master title style</a:t>
            </a:r>
          </a:p>
        </p:txBody>
      </p:sp>
      <p:sp>
        <p:nvSpPr>
          <p:cNvPr id="9" name="Content Placeholder 8"/>
          <p:cNvSpPr>
            <a:spLocks noGrp="1"/>
          </p:cNvSpPr>
          <p:nvPr>
            <p:ph sz="quarter" idx="1"/>
          </p:nvPr>
        </p:nvSpPr>
        <p:spPr>
          <a:xfrm>
            <a:off x="336699"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572000"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5943600" y="6446837"/>
            <a:ext cx="2667000" cy="365125"/>
          </a:xfrm>
        </p:spPr>
        <p:txBody>
          <a:bodyPr rtlCol="0"/>
          <a:lstStyle>
            <a:lvl1pPr algn="r">
              <a:defRPr sz="1400">
                <a:solidFill>
                  <a:schemeClr val="tx1"/>
                </a:solidFill>
              </a:defRPr>
            </a:lvl1pPr>
          </a:lstStyle>
          <a:p>
            <a:r>
              <a:rPr lang="en-US" dirty="0"/>
              <a:t>January 19, 2022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523336" y="1591692"/>
            <a:ext cx="3886200" cy="4504307"/>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714336" y="1591693"/>
            <a:ext cx="3886200" cy="450430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5"/>
          </p:nvPr>
        </p:nvSpPr>
        <p:spPr/>
        <p:txBody>
          <a:bodyPr rtlCol="0"/>
          <a:lstStyle>
            <a:lvl1pPr>
              <a:defRPr>
                <a:solidFill>
                  <a:schemeClr val="tx1"/>
                </a:solidFill>
              </a:defRPr>
            </a:lvl1pPr>
          </a:lstStyle>
          <a:p>
            <a:r>
              <a:rPr lang="en-US" dirty="0"/>
              <a:t>January 19, 2022</a:t>
            </a:r>
          </a:p>
        </p:txBody>
      </p:sp>
      <p:sp>
        <p:nvSpPr>
          <p:cNvPr id="16" name="Text Placeholder 15"/>
          <p:cNvSpPr>
            <a:spLocks noGrp="1"/>
          </p:cNvSpPr>
          <p:nvPr>
            <p:ph type="body" sz="quarter" idx="1"/>
          </p:nvPr>
        </p:nvSpPr>
        <p:spPr>
          <a:xfrm>
            <a:off x="523336" y="905893"/>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14336" y="905893"/>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dirty="0"/>
              <a:t>January 19, 2022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13">
            <a:extLst>
              <a:ext uri="{FF2B5EF4-FFF2-40B4-BE49-F238E27FC236}">
                <a16:creationId xmlns:a16="http://schemas.microsoft.com/office/drawing/2014/main" id="{CCD744E3-F398-4247-B444-E2D9218E27FC}"/>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January 19, 2022</a:t>
            </a:r>
          </a:p>
        </p:txBody>
      </p:sp>
      <p:cxnSp>
        <p:nvCxnSpPr>
          <p:cNvPr id="6" name="Straight Connector 5">
            <a:extLst>
              <a:ext uri="{FF2B5EF4-FFF2-40B4-BE49-F238E27FC236}">
                <a16:creationId xmlns:a16="http://schemas.microsoft.com/office/drawing/2014/main" id="{F4DC4317-A5EC-4823-9EF6-2ABB221BE4BE}"/>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9F0619B8-E720-4417-AEBA-2EA2685984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8" name="Slide Number Placeholder 5">
            <a:extLst>
              <a:ext uri="{FF2B5EF4-FFF2-40B4-BE49-F238E27FC236}">
                <a16:creationId xmlns:a16="http://schemas.microsoft.com/office/drawing/2014/main" id="{FF3FFE94-DDE5-407D-A4F2-9F4CA7F4AE2B}"/>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lgn="ctr">
              <a:buNone/>
              <a:defRPr sz="4400" b="0"/>
            </a:lvl1pPr>
          </a:lstStyle>
          <a:p>
            <a:r>
              <a:rPr kumimoji="0" lang="en-US" dirty="0"/>
              <a:t>Click to edit Master title style</a:t>
            </a:r>
          </a:p>
        </p:txBody>
      </p:sp>
      <p:sp>
        <p:nvSpPr>
          <p:cNvPr id="6" name="Date Placeholder 2">
            <a:extLst>
              <a:ext uri="{FF2B5EF4-FFF2-40B4-BE49-F238E27FC236}">
                <a16:creationId xmlns:a16="http://schemas.microsoft.com/office/drawing/2014/main" id="{200738F2-32D1-47E7-9AEF-9082EC3A59EA}"/>
              </a:ext>
            </a:extLst>
          </p:cNvPr>
          <p:cNvSpPr>
            <a:spLocks noGrp="1"/>
          </p:cNvSpPr>
          <p:nvPr>
            <p:ph type="dt" sz="half" idx="10"/>
          </p:nvPr>
        </p:nvSpPr>
        <p:spPr>
          <a:xfrm>
            <a:off x="5933536" y="6411594"/>
            <a:ext cx="2667000" cy="365125"/>
          </a:xfrm>
        </p:spPr>
        <p:txBody>
          <a:bodyPr/>
          <a:lstStyle/>
          <a:p>
            <a:r>
              <a:rPr lang="en-US" dirty="0"/>
              <a:t>January 19, 2022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4" name="Google Shape;24;p19"/>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5281" y="0"/>
            <a:ext cx="1899719" cy="1372224"/>
          </a:xfrm>
          <a:prstGeom prst="rect">
            <a:avLst/>
          </a:prstGeom>
          <a:noFill/>
          <a:ln>
            <a:noFill/>
          </a:ln>
        </p:spPr>
      </p:pic>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9391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064" y="-2619"/>
            <a:ext cx="9123871" cy="871299"/>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919954"/>
            <a:ext cx="8153400" cy="5206525"/>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2"/>
                </a:solidFill>
                <a:latin typeface="Garamond" pitchFamily="18" charset="0"/>
              </a:defRPr>
            </a:lvl1pPr>
          </a:lstStyle>
          <a:p>
            <a:r>
              <a:rPr lang="en-US" dirty="0"/>
              <a:t>January 19, 2022</a:t>
            </a:r>
          </a:p>
        </p:txBody>
      </p:sp>
      <p:cxnSp>
        <p:nvCxnSpPr>
          <p:cNvPr id="11" name="Straight Connector 10">
            <a:extLst>
              <a:ext uri="{FF2B5EF4-FFF2-40B4-BE49-F238E27FC236}">
                <a16:creationId xmlns:a16="http://schemas.microsoft.com/office/drawing/2014/main" id="{12D30FDD-1477-4E01-B6CC-012187FA9F22}"/>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61F6EC95-197A-48FC-B506-A733992C0D3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5" name="Slide Number Placeholder 5">
            <a:extLst>
              <a:ext uri="{FF2B5EF4-FFF2-40B4-BE49-F238E27FC236}">
                <a16:creationId xmlns:a16="http://schemas.microsoft.com/office/drawing/2014/main" id="{2C5DD6E7-E616-4FAE-BC85-67AA461887B4}"/>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p:txStyles>
    <p:titleStyle>
      <a:lvl1pPr algn="ctr" rtl="0" eaLnBrk="1" latinLnBrk="0" hangingPunct="1">
        <a:spcBef>
          <a:spcPct val="0"/>
        </a:spcBef>
        <a:buNone/>
        <a:defRPr kumimoji="0" sz="4400"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rawhmb.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drawhmb.org/wp-content/uploads/2021/12/402-Full.pdf" TargetMode="External"/><Relationship Id="rId13" Type="http://schemas.openxmlformats.org/officeDocument/2006/relationships/hyperlink" Target="http://drawhmb.org/wp-content/uploads/2021/12/403b.pdf" TargetMode="External"/><Relationship Id="rId3" Type="http://schemas.openxmlformats.org/officeDocument/2006/relationships/hyperlink" Target="http://drawhmb.org/wp-content/uploads/2021/12/504c-Detail-Copy.pdf" TargetMode="External"/><Relationship Id="rId7" Type="http://schemas.openxmlformats.org/officeDocument/2006/relationships/hyperlink" Target="http://drawhmb.org/wp-content/uploads/2021/12/503b.pdf" TargetMode="External"/><Relationship Id="rId12" Type="http://schemas.openxmlformats.org/officeDocument/2006/relationships/hyperlink" Target="http://drawhmb.org/wp-content/uploads/2021/12/403b-Detail.pdf" TargetMode="External"/><Relationship Id="rId2" Type="http://schemas.openxmlformats.org/officeDocument/2006/relationships/hyperlink" Target="http://drawhmb.org/wp-content/uploads/2021/12/504c-Full.pdf" TargetMode="External"/><Relationship Id="rId1" Type="http://schemas.openxmlformats.org/officeDocument/2006/relationships/slideLayout" Target="../slideLayouts/slideLayout2.xml"/><Relationship Id="rId6" Type="http://schemas.openxmlformats.org/officeDocument/2006/relationships/hyperlink" Target="http://drawhmb.org/wp-content/uploads/2021/12/503b-Detail.pdf" TargetMode="External"/><Relationship Id="rId11" Type="http://schemas.openxmlformats.org/officeDocument/2006/relationships/hyperlink" Target="http://drawhmb.org/wp-content/uploads/2021/12/403b-Full.pdf" TargetMode="External"/><Relationship Id="rId5" Type="http://schemas.openxmlformats.org/officeDocument/2006/relationships/hyperlink" Target="http://drawhmb.org/wp-content/uploads/2021/12/503b-Full.pdf" TargetMode="External"/><Relationship Id="rId10" Type="http://schemas.openxmlformats.org/officeDocument/2006/relationships/hyperlink" Target="http://drawhmb.org/wp-content/uploads/2021/12/402.pdf" TargetMode="External"/><Relationship Id="rId4" Type="http://schemas.openxmlformats.org/officeDocument/2006/relationships/hyperlink" Target="http://drawhmb.org/wp-content/uploads/2021/12/504c.pdf" TargetMode="External"/><Relationship Id="rId9" Type="http://schemas.openxmlformats.org/officeDocument/2006/relationships/hyperlink" Target="http://drawhmb.org/wp-content/uploads/2021/12/402-Detail.pdf" TargetMode="External"/><Relationship Id="rId14" Type="http://schemas.openxmlformats.org/officeDocument/2006/relationships/hyperlink" Target="https://arcg.is/1STi8P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a:extLst>
              <a:ext uri="{FF2B5EF4-FFF2-40B4-BE49-F238E27FC236}">
                <a16:creationId xmlns:a16="http://schemas.microsoft.com/office/drawing/2014/main" id="{83F18232-9194-4E36-8067-48EA12110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0"/>
            <a:ext cx="3324127" cy="5943600"/>
          </a:xfrm>
          <a:prstGeom prst="rect">
            <a:avLst/>
          </a:prstGeom>
        </p:spPr>
      </p:pic>
      <p:sp>
        <p:nvSpPr>
          <p:cNvPr id="116" name="Google Shape;116;p1"/>
          <p:cNvSpPr txBox="1">
            <a:spLocks noGrp="1"/>
          </p:cNvSpPr>
          <p:nvPr>
            <p:ph type="ctrTitle"/>
          </p:nvPr>
        </p:nvSpPr>
        <p:spPr>
          <a:xfrm>
            <a:off x="321946" y="1856369"/>
            <a:ext cx="8023860" cy="11430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Clr>
                <a:schemeClr val="dk1"/>
              </a:buClr>
              <a:buSzPts val="3200"/>
              <a:buFont typeface="Garamond"/>
              <a:buNone/>
            </a:pPr>
            <a:r>
              <a:rPr lang="en-US" sz="3600" b="1" dirty="0"/>
              <a:t>City of Half Moon Bay</a:t>
            </a:r>
            <a:br>
              <a:rPr lang="en-US" sz="3600" b="1" dirty="0"/>
            </a:br>
            <a:r>
              <a:rPr lang="en-US" sz="3600" b="1" dirty="0"/>
              <a:t>Redistricting Draft Maps</a:t>
            </a:r>
            <a:endParaRPr sz="3600" b="1" dirty="0"/>
          </a:p>
        </p:txBody>
      </p:sp>
      <p:sp>
        <p:nvSpPr>
          <p:cNvPr id="117" name="Google Shape;117;p1"/>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dirty="0">
                <a:latin typeface="EB Garamond"/>
                <a:ea typeface="EB Garamond"/>
                <a:cs typeface="EB Garamond"/>
                <a:sym typeface="EB Garamond"/>
              </a:rPr>
              <a:t>January 27, 2022</a:t>
            </a:r>
            <a:endParaRPr sz="1800" dirty="0">
              <a:latin typeface="EB Garamond"/>
              <a:ea typeface="EB Garamond"/>
              <a:cs typeface="EB Garamond"/>
              <a:sym typeface="EB Garamond"/>
            </a:endParaRPr>
          </a:p>
        </p:txBody>
      </p:sp>
      <p:sp>
        <p:nvSpPr>
          <p:cNvPr id="118" name="Google Shape;118;p1"/>
          <p:cNvSpPr txBox="1">
            <a:spLocks noGrp="1"/>
          </p:cNvSpPr>
          <p:nvPr>
            <p:ph type="subTitle" idx="1"/>
          </p:nvPr>
        </p:nvSpPr>
        <p:spPr>
          <a:xfrm>
            <a:off x="2362200" y="6096000"/>
            <a:ext cx="6705600" cy="685800"/>
          </a:xfrm>
          <a:prstGeom prst="rect">
            <a:avLst/>
          </a:prstGeom>
          <a:noFill/>
          <a:ln>
            <a:noFill/>
          </a:ln>
        </p:spPr>
        <p:txBody>
          <a:bodyPr spcFirstLastPara="1" wrap="square" lIns="91425" tIns="45700" rIns="91425" bIns="45700" anchor="ctr" anchorCtr="0">
            <a:normAutofit fontScale="62500" lnSpcReduction="20000"/>
          </a:bodyPr>
          <a:lstStyle/>
          <a:p>
            <a:pPr marL="0" lvl="0" indent="0" algn="r" rtl="0">
              <a:spcBef>
                <a:spcPts val="0"/>
              </a:spcBef>
              <a:spcAft>
                <a:spcPts val="0"/>
              </a:spcAft>
              <a:buSzPct val="60000"/>
              <a:buNone/>
            </a:pPr>
            <a:endParaRPr dirty="0"/>
          </a:p>
          <a:p>
            <a:pPr marL="0" lvl="0" indent="0" algn="r" rtl="0">
              <a:spcBef>
                <a:spcPts val="700"/>
              </a:spcBef>
              <a:spcAft>
                <a:spcPts val="0"/>
              </a:spcAft>
              <a:buSzPct val="60000"/>
              <a:buNone/>
            </a:pPr>
            <a:r>
              <a:rPr lang="en-US" sz="3600" dirty="0"/>
              <a:t>National Demographics Corporation</a:t>
            </a:r>
            <a:endParaRPr dirty="0"/>
          </a:p>
        </p:txBody>
      </p:sp>
      <p:sp>
        <p:nvSpPr>
          <p:cNvPr id="7" name="TextBox 6">
            <a:extLst>
              <a:ext uri="{FF2B5EF4-FFF2-40B4-BE49-F238E27FC236}">
                <a16:creationId xmlns:a16="http://schemas.microsoft.com/office/drawing/2014/main" id="{BBFD600F-A5F4-4290-BDEA-7535E994B6ED}"/>
              </a:ext>
            </a:extLst>
          </p:cNvPr>
          <p:cNvSpPr txBox="1"/>
          <p:nvPr/>
        </p:nvSpPr>
        <p:spPr>
          <a:xfrm>
            <a:off x="321946" y="3622619"/>
            <a:ext cx="5524500" cy="2369880"/>
          </a:xfrm>
          <a:prstGeom prst="rect">
            <a:avLst/>
          </a:prstGeom>
          <a:noFill/>
        </p:spPr>
        <p:txBody>
          <a:bodyPr wrap="square">
            <a:spAutoFit/>
          </a:bodyPr>
          <a:lstStyle/>
          <a:p>
            <a:pPr algn="l"/>
            <a:r>
              <a:rPr lang="en-US" sz="2000" b="0" i="0" u="none" strike="noStrike" baseline="0" dirty="0">
                <a:solidFill>
                  <a:srgbClr val="FF0000"/>
                </a:solidFill>
                <a:latin typeface="Garamond" panose="02020404030301010803" pitchFamily="18" charset="0"/>
              </a:rPr>
              <a:t>Redistricting Advisory Committee</a:t>
            </a:r>
          </a:p>
          <a:p>
            <a:r>
              <a:rPr lang="en-US" sz="1800" i="0" u="none" strike="noStrike" baseline="0" dirty="0">
                <a:solidFill>
                  <a:srgbClr val="000000"/>
                </a:solidFill>
                <a:latin typeface="Garamond" panose="02020404030301010803" pitchFamily="18" charset="0"/>
              </a:rPr>
              <a:t>Marin Holt, Chair </a:t>
            </a:r>
          </a:p>
          <a:p>
            <a:r>
              <a:rPr lang="en-US" sz="1800" i="0" u="none" strike="noStrike" baseline="0" dirty="0">
                <a:solidFill>
                  <a:srgbClr val="000000"/>
                </a:solidFill>
                <a:latin typeface="Garamond" panose="02020404030301010803" pitchFamily="18" charset="0"/>
              </a:rPr>
              <a:t>Paul Gater, Vice Chair </a:t>
            </a:r>
          </a:p>
          <a:p>
            <a:r>
              <a:rPr lang="en-US" sz="1800" i="0" u="none" strike="noStrike" baseline="0" dirty="0">
                <a:solidFill>
                  <a:srgbClr val="000000"/>
                </a:solidFill>
                <a:latin typeface="Garamond" panose="02020404030301010803" pitchFamily="18" charset="0"/>
              </a:rPr>
              <a:t>Hal Bogner, Committee Member </a:t>
            </a:r>
          </a:p>
          <a:p>
            <a:r>
              <a:rPr lang="en-US" sz="1800" i="0" u="none" strike="noStrike" baseline="0" dirty="0">
                <a:solidFill>
                  <a:srgbClr val="000000"/>
                </a:solidFill>
                <a:latin typeface="Garamond" panose="02020404030301010803" pitchFamily="18" charset="0"/>
              </a:rPr>
              <a:t>Steve Maller, Committee Member </a:t>
            </a:r>
          </a:p>
          <a:p>
            <a:r>
              <a:rPr lang="en-US" sz="1800" i="0" u="none" strike="noStrike" baseline="0" dirty="0">
                <a:solidFill>
                  <a:srgbClr val="000000"/>
                </a:solidFill>
                <a:latin typeface="Garamond" panose="02020404030301010803" pitchFamily="18" charset="0"/>
              </a:rPr>
              <a:t>Claudia Marshall, Committee Member </a:t>
            </a:r>
          </a:p>
          <a:p>
            <a:r>
              <a:rPr lang="en-US" sz="1800" i="0" u="none" strike="noStrike" baseline="0" dirty="0">
                <a:solidFill>
                  <a:srgbClr val="000000"/>
                </a:solidFill>
                <a:latin typeface="Garamond" panose="02020404030301010803" pitchFamily="18" charset="0"/>
              </a:rPr>
              <a:t>Phil Marshall, Committee Member </a:t>
            </a:r>
          </a:p>
          <a:p>
            <a:r>
              <a:rPr lang="en-US" sz="1800" i="0" u="none" strike="noStrike" baseline="0" dirty="0">
                <a:solidFill>
                  <a:srgbClr val="000000"/>
                </a:solidFill>
                <a:latin typeface="Garamond" panose="02020404030301010803" pitchFamily="18" charset="0"/>
              </a:rPr>
              <a:t>Michal Settles, Committee Member </a:t>
            </a:r>
            <a:endParaRPr lang="en-US" dirty="0">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idx="4294967295"/>
          </p:nvPr>
        </p:nvSpPr>
        <p:spPr>
          <a:xfrm>
            <a:off x="0" y="0"/>
            <a:ext cx="5715000" cy="681596"/>
          </a:xfrm>
          <a:prstGeom prst="rect">
            <a:avLst/>
          </a:prstGeom>
        </p:spPr>
        <p:txBody>
          <a:bodyPr>
            <a:normAutofit/>
          </a:bodyPr>
          <a:lstStyle/>
          <a:p>
            <a:r>
              <a:rPr lang="en-US" sz="3800" dirty="0"/>
              <a:t>Preferred Map 504c</a:t>
            </a:r>
          </a:p>
        </p:txBody>
      </p:sp>
      <p:pic>
        <p:nvPicPr>
          <p:cNvPr id="9" name="Picture 8">
            <a:extLst>
              <a:ext uri="{FF2B5EF4-FFF2-40B4-BE49-F238E27FC236}">
                <a16:creationId xmlns:a16="http://schemas.microsoft.com/office/drawing/2014/main" id="{E636B7C9-3BB3-4F1E-B5D1-5AD015405845}"/>
              </a:ext>
            </a:extLst>
          </p:cNvPr>
          <p:cNvPicPr>
            <a:picLocks noChangeAspect="1"/>
          </p:cNvPicPr>
          <p:nvPr/>
        </p:nvPicPr>
        <p:blipFill>
          <a:blip r:embed="rId2"/>
          <a:stretch>
            <a:fillRect/>
          </a:stretch>
        </p:blipFill>
        <p:spPr>
          <a:xfrm>
            <a:off x="5864282" y="36389"/>
            <a:ext cx="3035029" cy="5943600"/>
          </a:xfrm>
          <a:prstGeom prst="rect">
            <a:avLst/>
          </a:prstGeom>
        </p:spPr>
      </p:pic>
      <p:pic>
        <p:nvPicPr>
          <p:cNvPr id="6" name="Picture 5">
            <a:extLst>
              <a:ext uri="{FF2B5EF4-FFF2-40B4-BE49-F238E27FC236}">
                <a16:creationId xmlns:a16="http://schemas.microsoft.com/office/drawing/2014/main" id="{6189CF74-6F4D-4EF9-AD2B-293563C13BE6}"/>
              </a:ext>
            </a:extLst>
          </p:cNvPr>
          <p:cNvPicPr>
            <a:picLocks noChangeAspect="1"/>
          </p:cNvPicPr>
          <p:nvPr/>
        </p:nvPicPr>
        <p:blipFill>
          <a:blip r:embed="rId3"/>
          <a:stretch>
            <a:fillRect/>
          </a:stretch>
        </p:blipFill>
        <p:spPr>
          <a:xfrm>
            <a:off x="24897" y="685800"/>
            <a:ext cx="5791200" cy="4644779"/>
          </a:xfrm>
          <a:prstGeom prst="rect">
            <a:avLst/>
          </a:prstGeom>
        </p:spPr>
      </p:pic>
      <p:pic>
        <p:nvPicPr>
          <p:cNvPr id="11" name="Picture 10">
            <a:extLst>
              <a:ext uri="{FF2B5EF4-FFF2-40B4-BE49-F238E27FC236}">
                <a16:creationId xmlns:a16="http://schemas.microsoft.com/office/drawing/2014/main" id="{B8E2DD32-549D-46B3-9143-5A1D0EB7D5FA}"/>
              </a:ext>
            </a:extLst>
          </p:cNvPr>
          <p:cNvPicPr>
            <a:picLocks noChangeAspect="1"/>
          </p:cNvPicPr>
          <p:nvPr/>
        </p:nvPicPr>
        <p:blipFill>
          <a:blip r:embed="rId4"/>
          <a:stretch>
            <a:fillRect/>
          </a:stretch>
        </p:blipFill>
        <p:spPr>
          <a:xfrm>
            <a:off x="0" y="5334783"/>
            <a:ext cx="7544454" cy="1044030"/>
          </a:xfrm>
          <a:prstGeom prst="rect">
            <a:avLst/>
          </a:prstGeom>
        </p:spPr>
      </p:pic>
    </p:spTree>
    <p:extLst>
      <p:ext uri="{BB962C8B-B14F-4D97-AF65-F5344CB8AC3E}">
        <p14:creationId xmlns:p14="http://schemas.microsoft.com/office/powerpoint/2010/main" val="282561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idx="4294967295"/>
          </p:nvPr>
        </p:nvSpPr>
        <p:spPr>
          <a:xfrm>
            <a:off x="0" y="0"/>
            <a:ext cx="5715000" cy="685800"/>
          </a:xfrm>
          <a:prstGeom prst="rect">
            <a:avLst/>
          </a:prstGeom>
        </p:spPr>
        <p:txBody>
          <a:bodyPr>
            <a:normAutofit/>
          </a:bodyPr>
          <a:lstStyle/>
          <a:p>
            <a:r>
              <a:rPr lang="en-US" sz="3800" dirty="0"/>
              <a:t>Map 503b</a:t>
            </a:r>
          </a:p>
        </p:txBody>
      </p:sp>
      <p:pic>
        <p:nvPicPr>
          <p:cNvPr id="5" name="Picture 4">
            <a:extLst>
              <a:ext uri="{FF2B5EF4-FFF2-40B4-BE49-F238E27FC236}">
                <a16:creationId xmlns:a16="http://schemas.microsoft.com/office/drawing/2014/main" id="{D5A34E94-5A85-4DF7-AA79-2433645F28D8}"/>
              </a:ext>
            </a:extLst>
          </p:cNvPr>
          <p:cNvPicPr>
            <a:picLocks noChangeAspect="1"/>
          </p:cNvPicPr>
          <p:nvPr/>
        </p:nvPicPr>
        <p:blipFill>
          <a:blip r:embed="rId2"/>
          <a:stretch>
            <a:fillRect/>
          </a:stretch>
        </p:blipFill>
        <p:spPr>
          <a:xfrm>
            <a:off x="6096000" y="224225"/>
            <a:ext cx="3022793" cy="6082631"/>
          </a:xfrm>
          <a:prstGeom prst="rect">
            <a:avLst/>
          </a:prstGeom>
        </p:spPr>
      </p:pic>
      <p:pic>
        <p:nvPicPr>
          <p:cNvPr id="7" name="Picture 6">
            <a:extLst>
              <a:ext uri="{FF2B5EF4-FFF2-40B4-BE49-F238E27FC236}">
                <a16:creationId xmlns:a16="http://schemas.microsoft.com/office/drawing/2014/main" id="{9EB6E003-9449-43AB-8D9D-62304C9EA42F}"/>
              </a:ext>
            </a:extLst>
          </p:cNvPr>
          <p:cNvPicPr>
            <a:picLocks noChangeAspect="1"/>
          </p:cNvPicPr>
          <p:nvPr/>
        </p:nvPicPr>
        <p:blipFill>
          <a:blip r:embed="rId3"/>
          <a:stretch>
            <a:fillRect/>
          </a:stretch>
        </p:blipFill>
        <p:spPr>
          <a:xfrm>
            <a:off x="76200" y="619707"/>
            <a:ext cx="5334000" cy="4693005"/>
          </a:xfrm>
          <a:prstGeom prst="rect">
            <a:avLst/>
          </a:prstGeom>
        </p:spPr>
      </p:pic>
      <p:sp>
        <p:nvSpPr>
          <p:cNvPr id="3" name="Footer Placeholder 2">
            <a:extLst>
              <a:ext uri="{FF2B5EF4-FFF2-40B4-BE49-F238E27FC236}">
                <a16:creationId xmlns:a16="http://schemas.microsoft.com/office/drawing/2014/main" id="{37D763E4-0DEB-4809-B9AD-3BF9AB2718F2}"/>
              </a:ext>
            </a:extLst>
          </p:cNvPr>
          <p:cNvSpPr>
            <a:spLocks noGrp="1"/>
          </p:cNvSpPr>
          <p:nvPr>
            <p:ph type="ftr" sz="quarter" idx="11"/>
          </p:nvPr>
        </p:nvSpPr>
        <p:spPr>
          <a:xfrm>
            <a:off x="5715000" y="6400800"/>
            <a:ext cx="2514600" cy="228600"/>
          </a:xfrm>
          <a:prstGeom prst="rect">
            <a:avLst/>
          </a:prstGeom>
        </p:spPr>
        <p:txBody>
          <a:bodyPr/>
          <a:lstStyle>
            <a:defPPr>
              <a:defRPr lang="en-US"/>
            </a:defPPr>
            <a:lvl1pPr marL="0" algn="l" defTabSz="914400" rtl="0" eaLnBrk="1" latinLnBrk="0" hangingPunct="1">
              <a:defRPr sz="8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National Demographics Corporation December 16, 2021</a:t>
            </a:r>
            <a:endParaRPr lang="en-US" dirty="0"/>
          </a:p>
        </p:txBody>
      </p:sp>
      <p:pic>
        <p:nvPicPr>
          <p:cNvPr id="6" name="Picture 5">
            <a:extLst>
              <a:ext uri="{FF2B5EF4-FFF2-40B4-BE49-F238E27FC236}">
                <a16:creationId xmlns:a16="http://schemas.microsoft.com/office/drawing/2014/main" id="{A56F4127-A34F-4FBF-BA69-7487CC4731A1}"/>
              </a:ext>
            </a:extLst>
          </p:cNvPr>
          <p:cNvPicPr>
            <a:picLocks noChangeAspect="1"/>
          </p:cNvPicPr>
          <p:nvPr/>
        </p:nvPicPr>
        <p:blipFill>
          <a:blip r:embed="rId4"/>
          <a:stretch>
            <a:fillRect/>
          </a:stretch>
        </p:blipFill>
        <p:spPr>
          <a:xfrm>
            <a:off x="-76200" y="5319047"/>
            <a:ext cx="7590178" cy="1044030"/>
          </a:xfrm>
          <a:prstGeom prst="rect">
            <a:avLst/>
          </a:prstGeom>
        </p:spPr>
      </p:pic>
    </p:spTree>
    <p:extLst>
      <p:ext uri="{BB962C8B-B14F-4D97-AF65-F5344CB8AC3E}">
        <p14:creationId xmlns:p14="http://schemas.microsoft.com/office/powerpoint/2010/main" val="70455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idx="4294967295"/>
          </p:nvPr>
        </p:nvSpPr>
        <p:spPr>
          <a:xfrm>
            <a:off x="0" y="0"/>
            <a:ext cx="5715000" cy="762000"/>
          </a:xfrm>
          <a:prstGeom prst="rect">
            <a:avLst/>
          </a:prstGeom>
        </p:spPr>
        <p:txBody>
          <a:bodyPr>
            <a:normAutofit/>
          </a:bodyPr>
          <a:lstStyle/>
          <a:p>
            <a:r>
              <a:rPr lang="en-US" sz="3800" dirty="0"/>
              <a:t>Map 402</a:t>
            </a:r>
          </a:p>
        </p:txBody>
      </p:sp>
      <p:pic>
        <p:nvPicPr>
          <p:cNvPr id="5" name="Picture 4">
            <a:extLst>
              <a:ext uri="{FF2B5EF4-FFF2-40B4-BE49-F238E27FC236}">
                <a16:creationId xmlns:a16="http://schemas.microsoft.com/office/drawing/2014/main" id="{6EE5331F-3B40-4189-B81B-BD8BECCFB082}"/>
              </a:ext>
            </a:extLst>
          </p:cNvPr>
          <p:cNvPicPr>
            <a:picLocks noChangeAspect="1"/>
          </p:cNvPicPr>
          <p:nvPr/>
        </p:nvPicPr>
        <p:blipFill>
          <a:blip r:embed="rId2"/>
          <a:stretch>
            <a:fillRect/>
          </a:stretch>
        </p:blipFill>
        <p:spPr>
          <a:xfrm>
            <a:off x="296738" y="628287"/>
            <a:ext cx="5334000" cy="4693467"/>
          </a:xfrm>
          <a:prstGeom prst="rect">
            <a:avLst/>
          </a:prstGeom>
        </p:spPr>
      </p:pic>
      <p:pic>
        <p:nvPicPr>
          <p:cNvPr id="9" name="Picture 8">
            <a:extLst>
              <a:ext uri="{FF2B5EF4-FFF2-40B4-BE49-F238E27FC236}">
                <a16:creationId xmlns:a16="http://schemas.microsoft.com/office/drawing/2014/main" id="{0853EFBF-07AF-44A8-9E86-BF2D8618EFF1}"/>
              </a:ext>
            </a:extLst>
          </p:cNvPr>
          <p:cNvPicPr>
            <a:picLocks noChangeAspect="1"/>
          </p:cNvPicPr>
          <p:nvPr/>
        </p:nvPicPr>
        <p:blipFill>
          <a:blip r:embed="rId3"/>
          <a:stretch>
            <a:fillRect/>
          </a:stretch>
        </p:blipFill>
        <p:spPr>
          <a:xfrm>
            <a:off x="6193057" y="381000"/>
            <a:ext cx="2925292" cy="5773419"/>
          </a:xfrm>
          <a:prstGeom prst="rect">
            <a:avLst/>
          </a:prstGeom>
        </p:spPr>
      </p:pic>
      <p:sp>
        <p:nvSpPr>
          <p:cNvPr id="3" name="Footer Placeholder 2">
            <a:extLst>
              <a:ext uri="{FF2B5EF4-FFF2-40B4-BE49-F238E27FC236}">
                <a16:creationId xmlns:a16="http://schemas.microsoft.com/office/drawing/2014/main" id="{8F0176A7-BC74-46B6-A0C5-80003954A8BC}"/>
              </a:ext>
            </a:extLst>
          </p:cNvPr>
          <p:cNvSpPr>
            <a:spLocks noGrp="1"/>
          </p:cNvSpPr>
          <p:nvPr>
            <p:ph type="ftr" sz="quarter" idx="11"/>
          </p:nvPr>
        </p:nvSpPr>
        <p:spPr>
          <a:xfrm>
            <a:off x="5715000" y="6400800"/>
            <a:ext cx="2514600" cy="228600"/>
          </a:xfrm>
          <a:prstGeom prst="rect">
            <a:avLst/>
          </a:prstGeom>
        </p:spPr>
        <p:txBody>
          <a:bodyPr/>
          <a:lstStyle>
            <a:defPPr>
              <a:defRPr lang="en-US"/>
            </a:defPPr>
            <a:lvl1pPr marL="0" algn="l" defTabSz="914400" rtl="0" eaLnBrk="1" latinLnBrk="0" hangingPunct="1">
              <a:defRPr sz="8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National Demographics Corporation December 16, 2021</a:t>
            </a:r>
            <a:endParaRPr lang="en-US" dirty="0"/>
          </a:p>
        </p:txBody>
      </p:sp>
      <p:pic>
        <p:nvPicPr>
          <p:cNvPr id="6" name="Picture 5">
            <a:extLst>
              <a:ext uri="{FF2B5EF4-FFF2-40B4-BE49-F238E27FC236}">
                <a16:creationId xmlns:a16="http://schemas.microsoft.com/office/drawing/2014/main" id="{EE17A3C9-D40D-412F-83F1-93874A50B35B}"/>
              </a:ext>
            </a:extLst>
          </p:cNvPr>
          <p:cNvPicPr>
            <a:picLocks noChangeAspect="1"/>
          </p:cNvPicPr>
          <p:nvPr/>
        </p:nvPicPr>
        <p:blipFill>
          <a:blip r:embed="rId4"/>
          <a:stretch>
            <a:fillRect/>
          </a:stretch>
        </p:blipFill>
        <p:spPr>
          <a:xfrm>
            <a:off x="-12071" y="5321754"/>
            <a:ext cx="7559695" cy="1044030"/>
          </a:xfrm>
          <a:prstGeom prst="rect">
            <a:avLst/>
          </a:prstGeom>
        </p:spPr>
      </p:pic>
    </p:spTree>
    <p:extLst>
      <p:ext uri="{BB962C8B-B14F-4D97-AF65-F5344CB8AC3E}">
        <p14:creationId xmlns:p14="http://schemas.microsoft.com/office/powerpoint/2010/main" val="119651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idx="4294967295"/>
          </p:nvPr>
        </p:nvSpPr>
        <p:spPr>
          <a:xfrm>
            <a:off x="0" y="0"/>
            <a:ext cx="5715000" cy="685800"/>
          </a:xfrm>
          <a:prstGeom prst="rect">
            <a:avLst/>
          </a:prstGeom>
        </p:spPr>
        <p:txBody>
          <a:bodyPr>
            <a:normAutofit/>
          </a:bodyPr>
          <a:lstStyle/>
          <a:p>
            <a:r>
              <a:rPr lang="en-US" sz="3800" dirty="0"/>
              <a:t>Map 403b</a:t>
            </a:r>
          </a:p>
        </p:txBody>
      </p:sp>
      <p:pic>
        <p:nvPicPr>
          <p:cNvPr id="5" name="Picture 4">
            <a:extLst>
              <a:ext uri="{FF2B5EF4-FFF2-40B4-BE49-F238E27FC236}">
                <a16:creationId xmlns:a16="http://schemas.microsoft.com/office/drawing/2014/main" id="{0F1E7F34-ED6B-4093-8526-87B581FA9F5F}"/>
              </a:ext>
            </a:extLst>
          </p:cNvPr>
          <p:cNvPicPr>
            <a:picLocks noChangeAspect="1"/>
          </p:cNvPicPr>
          <p:nvPr/>
        </p:nvPicPr>
        <p:blipFill>
          <a:blip r:embed="rId2"/>
          <a:stretch>
            <a:fillRect/>
          </a:stretch>
        </p:blipFill>
        <p:spPr>
          <a:xfrm>
            <a:off x="5967636" y="106681"/>
            <a:ext cx="3176364" cy="6114686"/>
          </a:xfrm>
          <a:prstGeom prst="rect">
            <a:avLst/>
          </a:prstGeom>
        </p:spPr>
      </p:pic>
      <p:pic>
        <p:nvPicPr>
          <p:cNvPr id="7" name="Picture 6">
            <a:extLst>
              <a:ext uri="{FF2B5EF4-FFF2-40B4-BE49-F238E27FC236}">
                <a16:creationId xmlns:a16="http://schemas.microsoft.com/office/drawing/2014/main" id="{8BD549D9-30A5-4B7D-8E10-D2323222B36C}"/>
              </a:ext>
            </a:extLst>
          </p:cNvPr>
          <p:cNvPicPr>
            <a:picLocks noChangeAspect="1"/>
          </p:cNvPicPr>
          <p:nvPr/>
        </p:nvPicPr>
        <p:blipFill>
          <a:blip r:embed="rId3"/>
          <a:stretch>
            <a:fillRect/>
          </a:stretch>
        </p:blipFill>
        <p:spPr>
          <a:xfrm>
            <a:off x="228600" y="609601"/>
            <a:ext cx="5334000" cy="4729174"/>
          </a:xfrm>
          <a:prstGeom prst="rect">
            <a:avLst/>
          </a:prstGeom>
        </p:spPr>
      </p:pic>
      <p:sp>
        <p:nvSpPr>
          <p:cNvPr id="3" name="Footer Placeholder 2">
            <a:extLst>
              <a:ext uri="{FF2B5EF4-FFF2-40B4-BE49-F238E27FC236}">
                <a16:creationId xmlns:a16="http://schemas.microsoft.com/office/drawing/2014/main" id="{4C0B6344-4547-499B-B475-539DC9938CE5}"/>
              </a:ext>
            </a:extLst>
          </p:cNvPr>
          <p:cNvSpPr>
            <a:spLocks noGrp="1"/>
          </p:cNvSpPr>
          <p:nvPr>
            <p:ph type="ftr" sz="quarter" idx="11"/>
          </p:nvPr>
        </p:nvSpPr>
        <p:spPr>
          <a:xfrm>
            <a:off x="5715000" y="6400800"/>
            <a:ext cx="2514600" cy="228600"/>
          </a:xfrm>
          <a:prstGeom prst="rect">
            <a:avLst/>
          </a:prstGeom>
        </p:spPr>
        <p:txBody>
          <a:bodyPr/>
          <a:lstStyle>
            <a:defPPr>
              <a:defRPr lang="en-US"/>
            </a:defPPr>
            <a:lvl1pPr marL="0" algn="l" defTabSz="914400" rtl="0" eaLnBrk="1" latinLnBrk="0" hangingPunct="1">
              <a:defRPr sz="8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National Demographics Corporation December 16, 2021</a:t>
            </a:r>
            <a:endParaRPr lang="en-US" dirty="0"/>
          </a:p>
        </p:txBody>
      </p:sp>
      <p:pic>
        <p:nvPicPr>
          <p:cNvPr id="6" name="Picture 5">
            <a:extLst>
              <a:ext uri="{FF2B5EF4-FFF2-40B4-BE49-F238E27FC236}">
                <a16:creationId xmlns:a16="http://schemas.microsoft.com/office/drawing/2014/main" id="{A31E2B7D-44C0-4D42-81BC-6ADFB01C3ABB}"/>
              </a:ext>
            </a:extLst>
          </p:cNvPr>
          <p:cNvPicPr>
            <a:picLocks noChangeAspect="1"/>
          </p:cNvPicPr>
          <p:nvPr/>
        </p:nvPicPr>
        <p:blipFill>
          <a:blip r:embed="rId4"/>
          <a:stretch>
            <a:fillRect/>
          </a:stretch>
        </p:blipFill>
        <p:spPr>
          <a:xfrm>
            <a:off x="-30178" y="5314292"/>
            <a:ext cx="7491109" cy="1066892"/>
          </a:xfrm>
          <a:prstGeom prst="rect">
            <a:avLst/>
          </a:prstGeom>
        </p:spPr>
      </p:pic>
    </p:spTree>
    <p:extLst>
      <p:ext uri="{BB962C8B-B14F-4D97-AF65-F5344CB8AC3E}">
        <p14:creationId xmlns:p14="http://schemas.microsoft.com/office/powerpoint/2010/main" val="127945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idx="4294967295"/>
          </p:nvPr>
        </p:nvSpPr>
        <p:spPr>
          <a:xfrm>
            <a:off x="0" y="0"/>
            <a:ext cx="5715000" cy="914400"/>
          </a:xfrm>
          <a:prstGeom prst="rect">
            <a:avLst/>
          </a:prstGeom>
        </p:spPr>
        <p:txBody>
          <a:bodyPr>
            <a:normAutofit/>
          </a:bodyPr>
          <a:lstStyle/>
          <a:p>
            <a:r>
              <a:rPr lang="en-US" sz="3800" dirty="0"/>
              <a:t>Current Districts</a:t>
            </a:r>
          </a:p>
        </p:txBody>
      </p:sp>
      <p:pic>
        <p:nvPicPr>
          <p:cNvPr id="6" name="Picture 5" descr="Map&#10;&#10;Description automatically generated">
            <a:extLst>
              <a:ext uri="{FF2B5EF4-FFF2-40B4-BE49-F238E27FC236}">
                <a16:creationId xmlns:a16="http://schemas.microsoft.com/office/drawing/2014/main" id="{3F787574-0563-4909-A931-216F5FA69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5459"/>
            <a:ext cx="3352800" cy="6263449"/>
          </a:xfrm>
          <a:prstGeom prst="rect">
            <a:avLst/>
          </a:prstGeom>
          <a:ln>
            <a:noFill/>
          </a:ln>
          <a:effectLst>
            <a:outerShdw blurRad="50800" dist="38100" dir="2700000" algn="tl" rotWithShape="0">
              <a:prstClr val="black">
                <a:alpha val="40000"/>
              </a:prstClr>
            </a:outerShdw>
          </a:effectLst>
        </p:spPr>
      </p:pic>
      <p:pic>
        <p:nvPicPr>
          <p:cNvPr id="8" name="Picture 7" descr="Map&#10;&#10;Description automatically generated">
            <a:extLst>
              <a:ext uri="{FF2B5EF4-FFF2-40B4-BE49-F238E27FC236}">
                <a16:creationId xmlns:a16="http://schemas.microsoft.com/office/drawing/2014/main" id="{20F9D9B9-071A-424A-81EC-397196B37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1999"/>
            <a:ext cx="5105400" cy="4910311"/>
          </a:xfrm>
          <a:prstGeom prst="rect">
            <a:avLst/>
          </a:prstGeom>
          <a:ln>
            <a:noFill/>
          </a:ln>
          <a:effectLst>
            <a:outerShdw blurRad="50800" dist="38100" dir="2700000" algn="tl" rotWithShape="0">
              <a:prstClr val="black">
                <a:alpha val="40000"/>
              </a:prstClr>
            </a:outerShdw>
          </a:effectLst>
        </p:spPr>
      </p:pic>
      <p:sp>
        <p:nvSpPr>
          <p:cNvPr id="3" name="Footer Placeholder 2">
            <a:extLst>
              <a:ext uri="{FF2B5EF4-FFF2-40B4-BE49-F238E27FC236}">
                <a16:creationId xmlns:a16="http://schemas.microsoft.com/office/drawing/2014/main" id="{489CFC8D-02D5-4491-8266-1AFA22E9FE0E}"/>
              </a:ext>
            </a:extLst>
          </p:cNvPr>
          <p:cNvSpPr>
            <a:spLocks noGrp="1"/>
          </p:cNvSpPr>
          <p:nvPr>
            <p:ph type="ftr" sz="quarter" idx="11"/>
          </p:nvPr>
        </p:nvSpPr>
        <p:spPr>
          <a:xfrm>
            <a:off x="5715000" y="6400800"/>
            <a:ext cx="2514600" cy="228600"/>
          </a:xfrm>
          <a:prstGeom prst="rect">
            <a:avLst/>
          </a:prstGeom>
        </p:spPr>
        <p:txBody>
          <a:bodyPr/>
          <a:lstStyle>
            <a:defPPr>
              <a:defRPr lang="en-US"/>
            </a:defPPr>
            <a:lvl1pPr marL="0" algn="l" defTabSz="914400" rtl="0" eaLnBrk="1" latinLnBrk="0" hangingPunct="1">
              <a:defRPr sz="8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Demographics Corporation January 19, 2022</a:t>
            </a:r>
          </a:p>
        </p:txBody>
      </p:sp>
    </p:spTree>
    <p:extLst>
      <p:ext uri="{BB962C8B-B14F-4D97-AF65-F5344CB8AC3E}">
        <p14:creationId xmlns:p14="http://schemas.microsoft.com/office/powerpoint/2010/main" val="192913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C8A4BE1-A47A-402F-8441-DF0EA8B65C57}"/>
              </a:ext>
            </a:extLst>
          </p:cNvPr>
          <p:cNvPicPr>
            <a:picLocks noChangeAspect="1"/>
          </p:cNvPicPr>
          <p:nvPr/>
        </p:nvPicPr>
        <p:blipFill>
          <a:blip r:embed="rId2"/>
          <a:stretch>
            <a:fillRect/>
          </a:stretch>
        </p:blipFill>
        <p:spPr>
          <a:xfrm>
            <a:off x="5267726" y="3479487"/>
            <a:ext cx="1832151" cy="3346728"/>
          </a:xfrm>
          <a:prstGeom prst="rect">
            <a:avLst/>
          </a:prstGeom>
        </p:spPr>
      </p:pic>
      <p:pic>
        <p:nvPicPr>
          <p:cNvPr id="3" name="Picture 2" descr="Map&#10;&#10;Description automatically generated">
            <a:extLst>
              <a:ext uri="{FF2B5EF4-FFF2-40B4-BE49-F238E27FC236}">
                <a16:creationId xmlns:a16="http://schemas.microsoft.com/office/drawing/2014/main" id="{6C53DF31-ACF5-4269-B803-1A8378FF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914" y="255915"/>
            <a:ext cx="1703647" cy="3182625"/>
          </a:xfrm>
          <a:prstGeom prst="rect">
            <a:avLst/>
          </a:prstGeom>
          <a:ln>
            <a:noFill/>
          </a:ln>
        </p:spPr>
      </p:pic>
      <p:sp>
        <p:nvSpPr>
          <p:cNvPr id="4" name="Title 1">
            <a:extLst>
              <a:ext uri="{FF2B5EF4-FFF2-40B4-BE49-F238E27FC236}">
                <a16:creationId xmlns:a16="http://schemas.microsoft.com/office/drawing/2014/main" id="{71F3C1BF-64DA-412A-B3D7-F4F713281DCF}"/>
              </a:ext>
            </a:extLst>
          </p:cNvPr>
          <p:cNvSpPr txBox="1">
            <a:spLocks/>
          </p:cNvSpPr>
          <p:nvPr/>
        </p:nvSpPr>
        <p:spPr>
          <a:xfrm>
            <a:off x="1889394" y="2346924"/>
            <a:ext cx="1543407" cy="457200"/>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NDC 4-District Draft A</a:t>
            </a:r>
          </a:p>
        </p:txBody>
      </p:sp>
      <p:pic>
        <p:nvPicPr>
          <p:cNvPr id="5" name="Picture 4" descr="Map&#10;&#10;Description automatically generated">
            <a:extLst>
              <a:ext uri="{FF2B5EF4-FFF2-40B4-BE49-F238E27FC236}">
                <a16:creationId xmlns:a16="http://schemas.microsoft.com/office/drawing/2014/main" id="{65C63896-67E8-4D6A-A02B-1D20CF9C5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054" y="223354"/>
            <a:ext cx="1738507" cy="3247749"/>
          </a:xfrm>
          <a:prstGeom prst="rect">
            <a:avLst/>
          </a:prstGeom>
          <a:ln>
            <a:noFill/>
          </a:ln>
        </p:spPr>
      </p:pic>
      <p:sp>
        <p:nvSpPr>
          <p:cNvPr id="6" name="Title 1">
            <a:extLst>
              <a:ext uri="{FF2B5EF4-FFF2-40B4-BE49-F238E27FC236}">
                <a16:creationId xmlns:a16="http://schemas.microsoft.com/office/drawing/2014/main" id="{4C7C6052-4296-46BE-8C71-5A7613A90FC7}"/>
              </a:ext>
            </a:extLst>
          </p:cNvPr>
          <p:cNvSpPr txBox="1">
            <a:spLocks/>
          </p:cNvSpPr>
          <p:nvPr/>
        </p:nvSpPr>
        <p:spPr>
          <a:xfrm>
            <a:off x="3996949" y="2272582"/>
            <a:ext cx="1477297" cy="457200"/>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NDC 4-District Draft B</a:t>
            </a:r>
          </a:p>
        </p:txBody>
      </p:sp>
      <p:pic>
        <p:nvPicPr>
          <p:cNvPr id="9" name="Picture 8">
            <a:extLst>
              <a:ext uri="{FF2B5EF4-FFF2-40B4-BE49-F238E27FC236}">
                <a16:creationId xmlns:a16="http://schemas.microsoft.com/office/drawing/2014/main" id="{9BA0D9BE-2729-45FE-9AEE-23A5B6851ABF}"/>
              </a:ext>
            </a:extLst>
          </p:cNvPr>
          <p:cNvPicPr>
            <a:picLocks noChangeAspect="1"/>
          </p:cNvPicPr>
          <p:nvPr/>
        </p:nvPicPr>
        <p:blipFill>
          <a:blip r:embed="rId5"/>
          <a:stretch>
            <a:fillRect/>
          </a:stretch>
        </p:blipFill>
        <p:spPr>
          <a:xfrm>
            <a:off x="6515107" y="103160"/>
            <a:ext cx="1752585" cy="3294214"/>
          </a:xfrm>
          <a:prstGeom prst="rect">
            <a:avLst/>
          </a:prstGeom>
        </p:spPr>
      </p:pic>
      <p:sp>
        <p:nvSpPr>
          <p:cNvPr id="10" name="Title 1">
            <a:extLst>
              <a:ext uri="{FF2B5EF4-FFF2-40B4-BE49-F238E27FC236}">
                <a16:creationId xmlns:a16="http://schemas.microsoft.com/office/drawing/2014/main" id="{1188068F-51D0-4E10-94AD-E0D5578BAA54}"/>
              </a:ext>
            </a:extLst>
          </p:cNvPr>
          <p:cNvSpPr txBox="1">
            <a:spLocks/>
          </p:cNvSpPr>
          <p:nvPr/>
        </p:nvSpPr>
        <p:spPr>
          <a:xfrm>
            <a:off x="6324600" y="2123416"/>
            <a:ext cx="1066800" cy="447016"/>
          </a:xfrm>
          <a:prstGeom prst="rect">
            <a:avLst/>
          </a:prstGeom>
        </p:spPr>
        <p:txBody>
          <a:bodyPr vert="horz" anchor="ctr">
            <a:normAutofit fontScale="400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Map 401</a:t>
            </a:r>
          </a:p>
        </p:txBody>
      </p:sp>
      <p:pic>
        <p:nvPicPr>
          <p:cNvPr id="11" name="Picture 10" descr="Map&#10;&#10;Description automatically generated">
            <a:extLst>
              <a:ext uri="{FF2B5EF4-FFF2-40B4-BE49-F238E27FC236}">
                <a16:creationId xmlns:a16="http://schemas.microsoft.com/office/drawing/2014/main" id="{798A45BB-A313-465B-A1E5-D69D2CBBF6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68" y="383726"/>
            <a:ext cx="1666124" cy="3112528"/>
          </a:xfrm>
          <a:prstGeom prst="rect">
            <a:avLst/>
          </a:prstGeom>
          <a:solidFill>
            <a:srgbClr val="FFFFFF">
              <a:shade val="85000"/>
            </a:srgbClr>
          </a:solidFill>
          <a:ln w="88900" cap="sq">
            <a:solidFill>
              <a:srgbClr val="FFFFFF"/>
            </a:solidFill>
            <a:miter lim="800000"/>
          </a:ln>
          <a:effectLst/>
        </p:spPr>
      </p:pic>
      <p:sp>
        <p:nvSpPr>
          <p:cNvPr id="12" name="Title 1">
            <a:extLst>
              <a:ext uri="{FF2B5EF4-FFF2-40B4-BE49-F238E27FC236}">
                <a16:creationId xmlns:a16="http://schemas.microsoft.com/office/drawing/2014/main" id="{644F2607-1D3E-4E47-8F5B-A0900A1C1703}"/>
              </a:ext>
            </a:extLst>
          </p:cNvPr>
          <p:cNvSpPr txBox="1">
            <a:spLocks/>
          </p:cNvSpPr>
          <p:nvPr/>
        </p:nvSpPr>
        <p:spPr>
          <a:xfrm>
            <a:off x="-186001" y="2333722"/>
            <a:ext cx="1676400" cy="457200"/>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Current Districts</a:t>
            </a:r>
          </a:p>
        </p:txBody>
      </p:sp>
      <p:pic>
        <p:nvPicPr>
          <p:cNvPr id="13" name="Picture 12">
            <a:extLst>
              <a:ext uri="{FF2B5EF4-FFF2-40B4-BE49-F238E27FC236}">
                <a16:creationId xmlns:a16="http://schemas.microsoft.com/office/drawing/2014/main" id="{A77BEF57-1126-4880-9B35-DA12B31A7BD6}"/>
              </a:ext>
            </a:extLst>
          </p:cNvPr>
          <p:cNvPicPr>
            <a:picLocks noChangeAspect="1"/>
          </p:cNvPicPr>
          <p:nvPr/>
        </p:nvPicPr>
        <p:blipFill>
          <a:blip r:embed="rId7"/>
          <a:stretch>
            <a:fillRect/>
          </a:stretch>
        </p:blipFill>
        <p:spPr>
          <a:xfrm>
            <a:off x="1587533" y="3479487"/>
            <a:ext cx="1703647" cy="3362354"/>
          </a:xfrm>
          <a:prstGeom prst="rect">
            <a:avLst/>
          </a:prstGeom>
        </p:spPr>
      </p:pic>
      <p:sp>
        <p:nvSpPr>
          <p:cNvPr id="17" name="Title 1">
            <a:extLst>
              <a:ext uri="{FF2B5EF4-FFF2-40B4-BE49-F238E27FC236}">
                <a16:creationId xmlns:a16="http://schemas.microsoft.com/office/drawing/2014/main" id="{6A6114BE-6474-4BE1-B4CA-F11F37273CA1}"/>
              </a:ext>
            </a:extLst>
          </p:cNvPr>
          <p:cNvSpPr txBox="1">
            <a:spLocks/>
          </p:cNvSpPr>
          <p:nvPr/>
        </p:nvSpPr>
        <p:spPr>
          <a:xfrm>
            <a:off x="1374819" y="5523632"/>
            <a:ext cx="1066800" cy="447016"/>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Map 402</a:t>
            </a:r>
          </a:p>
          <a:p>
            <a:r>
              <a:rPr lang="en-US" dirty="0">
                <a:solidFill>
                  <a:srgbClr val="C00000"/>
                </a:solidFill>
              </a:rPr>
              <a:t>Focus Map</a:t>
            </a:r>
          </a:p>
        </p:txBody>
      </p:sp>
      <p:pic>
        <p:nvPicPr>
          <p:cNvPr id="19" name="Picture 18">
            <a:extLst>
              <a:ext uri="{FF2B5EF4-FFF2-40B4-BE49-F238E27FC236}">
                <a16:creationId xmlns:a16="http://schemas.microsoft.com/office/drawing/2014/main" id="{1B0165EF-BCB2-4337-A2B0-776F37BE03E2}"/>
              </a:ext>
            </a:extLst>
          </p:cNvPr>
          <p:cNvPicPr>
            <a:picLocks noChangeAspect="1"/>
          </p:cNvPicPr>
          <p:nvPr/>
        </p:nvPicPr>
        <p:blipFill>
          <a:blip r:embed="rId8"/>
          <a:stretch>
            <a:fillRect/>
          </a:stretch>
        </p:blipFill>
        <p:spPr>
          <a:xfrm>
            <a:off x="3592823" y="3496254"/>
            <a:ext cx="1738507" cy="3346728"/>
          </a:xfrm>
          <a:prstGeom prst="rect">
            <a:avLst/>
          </a:prstGeom>
        </p:spPr>
      </p:pic>
      <p:sp>
        <p:nvSpPr>
          <p:cNvPr id="24" name="Title 1">
            <a:extLst>
              <a:ext uri="{FF2B5EF4-FFF2-40B4-BE49-F238E27FC236}">
                <a16:creationId xmlns:a16="http://schemas.microsoft.com/office/drawing/2014/main" id="{9971314B-525D-429D-BF8C-9C507B231A26}"/>
              </a:ext>
            </a:extLst>
          </p:cNvPr>
          <p:cNvSpPr txBox="1">
            <a:spLocks/>
          </p:cNvSpPr>
          <p:nvPr/>
        </p:nvSpPr>
        <p:spPr>
          <a:xfrm>
            <a:off x="3220178" y="5522612"/>
            <a:ext cx="1249559" cy="447016"/>
          </a:xfrm>
          <a:prstGeom prst="rect">
            <a:avLst/>
          </a:prstGeom>
        </p:spPr>
        <p:txBody>
          <a:bodyPr vert="horz" anchor="ctr">
            <a:normAutofit fontScale="77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sz="1800" dirty="0"/>
              <a:t>Map 403b</a:t>
            </a:r>
          </a:p>
          <a:p>
            <a:r>
              <a:rPr lang="en-US" sz="1800" dirty="0">
                <a:solidFill>
                  <a:srgbClr val="C00000"/>
                </a:solidFill>
              </a:rPr>
              <a:t>Focus Map</a:t>
            </a:r>
          </a:p>
        </p:txBody>
      </p:sp>
      <p:sp>
        <p:nvSpPr>
          <p:cNvPr id="34" name="Title 1">
            <a:extLst>
              <a:ext uri="{FF2B5EF4-FFF2-40B4-BE49-F238E27FC236}">
                <a16:creationId xmlns:a16="http://schemas.microsoft.com/office/drawing/2014/main" id="{99B08C07-E982-4602-B15E-E57BC30DAC06}"/>
              </a:ext>
            </a:extLst>
          </p:cNvPr>
          <p:cNvSpPr txBox="1">
            <a:spLocks/>
          </p:cNvSpPr>
          <p:nvPr/>
        </p:nvSpPr>
        <p:spPr>
          <a:xfrm>
            <a:off x="5331330" y="5486399"/>
            <a:ext cx="1107591" cy="399145"/>
          </a:xfrm>
          <a:prstGeom prst="rect">
            <a:avLst/>
          </a:prstGeom>
        </p:spPr>
        <p:txBody>
          <a:bodyPr vert="horz" anchor="ctr">
            <a:norm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sz="1400" dirty="0"/>
              <a:t>Map 404b</a:t>
            </a:r>
          </a:p>
        </p:txBody>
      </p:sp>
      <p:sp>
        <p:nvSpPr>
          <p:cNvPr id="35" name="TextBox 34">
            <a:extLst>
              <a:ext uri="{FF2B5EF4-FFF2-40B4-BE49-F238E27FC236}">
                <a16:creationId xmlns:a16="http://schemas.microsoft.com/office/drawing/2014/main" id="{382014FB-24D6-4023-8039-BBB4C46B6F66}"/>
              </a:ext>
            </a:extLst>
          </p:cNvPr>
          <p:cNvSpPr txBox="1"/>
          <p:nvPr/>
        </p:nvSpPr>
        <p:spPr>
          <a:xfrm>
            <a:off x="7211753" y="4267200"/>
            <a:ext cx="1703647" cy="1077218"/>
          </a:xfrm>
          <a:prstGeom prst="rect">
            <a:avLst/>
          </a:prstGeom>
          <a:noFill/>
        </p:spPr>
        <p:txBody>
          <a:bodyPr wrap="square" rtlCol="0">
            <a:spAutoFit/>
          </a:bodyPr>
          <a:lstStyle/>
          <a:p>
            <a:r>
              <a:rPr lang="en-US" sz="3200" dirty="0">
                <a:latin typeface="Garamond" panose="02020404030301010803" pitchFamily="18" charset="0"/>
              </a:rPr>
              <a:t>4-District</a:t>
            </a:r>
          </a:p>
          <a:p>
            <a:r>
              <a:rPr lang="en-US" sz="3200" dirty="0">
                <a:latin typeface="Garamond" panose="02020404030301010803" pitchFamily="18" charset="0"/>
              </a:rPr>
              <a:t>Plans</a:t>
            </a:r>
          </a:p>
        </p:txBody>
      </p:sp>
      <p:sp>
        <p:nvSpPr>
          <p:cNvPr id="36" name="TextBox 35">
            <a:extLst>
              <a:ext uri="{FF2B5EF4-FFF2-40B4-BE49-F238E27FC236}">
                <a16:creationId xmlns:a16="http://schemas.microsoft.com/office/drawing/2014/main" id="{05D5CF7B-0F21-4BF8-9A1B-BF3A0F149CD3}"/>
              </a:ext>
            </a:extLst>
          </p:cNvPr>
          <p:cNvSpPr txBox="1"/>
          <p:nvPr/>
        </p:nvSpPr>
        <p:spPr>
          <a:xfrm>
            <a:off x="553960" y="420504"/>
            <a:ext cx="1265849" cy="461665"/>
          </a:xfrm>
          <a:prstGeom prst="rect">
            <a:avLst/>
          </a:prstGeom>
          <a:noFill/>
        </p:spPr>
        <p:txBody>
          <a:bodyPr wrap="square" rtlCol="0">
            <a:spAutoFit/>
          </a:bodyPr>
          <a:lstStyle/>
          <a:p>
            <a:r>
              <a:rPr lang="en-US" sz="1200" b="1" dirty="0">
                <a:solidFill>
                  <a:srgbClr val="FF0000"/>
                </a:solidFill>
                <a:latin typeface="Garamond" panose="02020404030301010803" pitchFamily="18" charset="0"/>
              </a:rPr>
              <a:t>Not Population Balanced</a:t>
            </a:r>
          </a:p>
        </p:txBody>
      </p:sp>
    </p:spTree>
    <p:extLst>
      <p:ext uri="{BB962C8B-B14F-4D97-AF65-F5344CB8AC3E}">
        <p14:creationId xmlns:p14="http://schemas.microsoft.com/office/powerpoint/2010/main" val="356788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A8103C-AE54-42F6-B923-61845EC49E5C}"/>
              </a:ext>
            </a:extLst>
          </p:cNvPr>
          <p:cNvPicPr>
            <a:picLocks noChangeAspect="1"/>
          </p:cNvPicPr>
          <p:nvPr/>
        </p:nvPicPr>
        <p:blipFill>
          <a:blip r:embed="rId2"/>
          <a:stretch>
            <a:fillRect/>
          </a:stretch>
        </p:blipFill>
        <p:spPr>
          <a:xfrm>
            <a:off x="1109454" y="3303816"/>
            <a:ext cx="1964009" cy="3431759"/>
          </a:xfrm>
          <a:prstGeom prst="rect">
            <a:avLst/>
          </a:prstGeom>
        </p:spPr>
      </p:pic>
      <p:pic>
        <p:nvPicPr>
          <p:cNvPr id="23" name="Picture 22">
            <a:extLst>
              <a:ext uri="{FF2B5EF4-FFF2-40B4-BE49-F238E27FC236}">
                <a16:creationId xmlns:a16="http://schemas.microsoft.com/office/drawing/2014/main" id="{0FE065E2-CAD7-43C4-B137-AE8576C16911}"/>
              </a:ext>
            </a:extLst>
          </p:cNvPr>
          <p:cNvPicPr>
            <a:picLocks noChangeAspect="1"/>
          </p:cNvPicPr>
          <p:nvPr/>
        </p:nvPicPr>
        <p:blipFill>
          <a:blip r:embed="rId3"/>
          <a:stretch>
            <a:fillRect/>
          </a:stretch>
        </p:blipFill>
        <p:spPr>
          <a:xfrm>
            <a:off x="5444305" y="3224912"/>
            <a:ext cx="1752600" cy="3431758"/>
          </a:xfrm>
          <a:prstGeom prst="rect">
            <a:avLst/>
          </a:prstGeom>
        </p:spPr>
      </p:pic>
      <p:pic>
        <p:nvPicPr>
          <p:cNvPr id="22" name="Picture 21">
            <a:extLst>
              <a:ext uri="{FF2B5EF4-FFF2-40B4-BE49-F238E27FC236}">
                <a16:creationId xmlns:a16="http://schemas.microsoft.com/office/drawing/2014/main" id="{F0153B9A-1EAE-42BB-9C99-5964DDC3E09B}"/>
              </a:ext>
            </a:extLst>
          </p:cNvPr>
          <p:cNvPicPr>
            <a:picLocks noChangeAspect="1"/>
          </p:cNvPicPr>
          <p:nvPr/>
        </p:nvPicPr>
        <p:blipFill>
          <a:blip r:embed="rId4"/>
          <a:stretch>
            <a:fillRect/>
          </a:stretch>
        </p:blipFill>
        <p:spPr>
          <a:xfrm>
            <a:off x="3442754" y="3195073"/>
            <a:ext cx="1786822" cy="3445772"/>
          </a:xfrm>
          <a:prstGeom prst="rect">
            <a:avLst/>
          </a:prstGeom>
        </p:spPr>
      </p:pic>
      <p:pic>
        <p:nvPicPr>
          <p:cNvPr id="20" name="Picture 19">
            <a:extLst>
              <a:ext uri="{FF2B5EF4-FFF2-40B4-BE49-F238E27FC236}">
                <a16:creationId xmlns:a16="http://schemas.microsoft.com/office/drawing/2014/main" id="{6B613C2C-E4E2-4D70-A7C8-680D58E62D36}"/>
              </a:ext>
            </a:extLst>
          </p:cNvPr>
          <p:cNvPicPr>
            <a:picLocks noChangeAspect="1"/>
          </p:cNvPicPr>
          <p:nvPr/>
        </p:nvPicPr>
        <p:blipFill>
          <a:blip r:embed="rId5"/>
          <a:stretch>
            <a:fillRect/>
          </a:stretch>
        </p:blipFill>
        <p:spPr>
          <a:xfrm>
            <a:off x="6910977" y="113899"/>
            <a:ext cx="1543818" cy="3189917"/>
          </a:xfrm>
          <a:prstGeom prst="rect">
            <a:avLst/>
          </a:prstGeom>
        </p:spPr>
      </p:pic>
      <p:pic>
        <p:nvPicPr>
          <p:cNvPr id="18" name="Picture 17">
            <a:extLst>
              <a:ext uri="{FF2B5EF4-FFF2-40B4-BE49-F238E27FC236}">
                <a16:creationId xmlns:a16="http://schemas.microsoft.com/office/drawing/2014/main" id="{A8AB1CDC-9DCA-407D-A3C9-AF490692EFE5}"/>
              </a:ext>
            </a:extLst>
          </p:cNvPr>
          <p:cNvPicPr>
            <a:picLocks noChangeAspect="1"/>
          </p:cNvPicPr>
          <p:nvPr/>
        </p:nvPicPr>
        <p:blipFill>
          <a:blip r:embed="rId6"/>
          <a:stretch>
            <a:fillRect/>
          </a:stretch>
        </p:blipFill>
        <p:spPr>
          <a:xfrm>
            <a:off x="4904539" y="154297"/>
            <a:ext cx="1579540" cy="3178188"/>
          </a:xfrm>
          <a:prstGeom prst="rect">
            <a:avLst/>
          </a:prstGeom>
        </p:spPr>
      </p:pic>
      <p:pic>
        <p:nvPicPr>
          <p:cNvPr id="3" name="Picture 2">
            <a:extLst>
              <a:ext uri="{FF2B5EF4-FFF2-40B4-BE49-F238E27FC236}">
                <a16:creationId xmlns:a16="http://schemas.microsoft.com/office/drawing/2014/main" id="{C6638315-1427-467C-8EB0-31D90037BF36}"/>
              </a:ext>
            </a:extLst>
          </p:cNvPr>
          <p:cNvPicPr>
            <a:picLocks noChangeAspect="1"/>
          </p:cNvPicPr>
          <p:nvPr/>
        </p:nvPicPr>
        <p:blipFill>
          <a:blip r:embed="rId7"/>
          <a:stretch>
            <a:fillRect/>
          </a:stretch>
        </p:blipFill>
        <p:spPr>
          <a:xfrm>
            <a:off x="559443" y="59288"/>
            <a:ext cx="1734451" cy="3244528"/>
          </a:xfrm>
          <a:prstGeom prst="rect">
            <a:avLst/>
          </a:prstGeom>
        </p:spPr>
      </p:pic>
      <p:sp>
        <p:nvSpPr>
          <p:cNvPr id="4" name="Title 1">
            <a:extLst>
              <a:ext uri="{FF2B5EF4-FFF2-40B4-BE49-F238E27FC236}">
                <a16:creationId xmlns:a16="http://schemas.microsoft.com/office/drawing/2014/main" id="{640CDE70-1EEF-4046-A599-E21E8965FF07}"/>
              </a:ext>
            </a:extLst>
          </p:cNvPr>
          <p:cNvSpPr txBox="1">
            <a:spLocks/>
          </p:cNvSpPr>
          <p:nvPr/>
        </p:nvSpPr>
        <p:spPr>
          <a:xfrm>
            <a:off x="19494" y="1994922"/>
            <a:ext cx="1524000" cy="688975"/>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NDC 5-District Alternative 501</a:t>
            </a:r>
          </a:p>
        </p:txBody>
      </p:sp>
      <p:pic>
        <p:nvPicPr>
          <p:cNvPr id="5" name="Picture 4">
            <a:extLst>
              <a:ext uri="{FF2B5EF4-FFF2-40B4-BE49-F238E27FC236}">
                <a16:creationId xmlns:a16="http://schemas.microsoft.com/office/drawing/2014/main" id="{4A7953FB-3009-4E22-94C7-B67067BD93EC}"/>
              </a:ext>
            </a:extLst>
          </p:cNvPr>
          <p:cNvPicPr>
            <a:picLocks noChangeAspect="1"/>
          </p:cNvPicPr>
          <p:nvPr/>
        </p:nvPicPr>
        <p:blipFill>
          <a:blip r:embed="rId8"/>
          <a:stretch>
            <a:fillRect/>
          </a:stretch>
        </p:blipFill>
        <p:spPr>
          <a:xfrm>
            <a:off x="2730396" y="154297"/>
            <a:ext cx="1685608" cy="3149519"/>
          </a:xfrm>
          <a:prstGeom prst="rect">
            <a:avLst/>
          </a:prstGeom>
        </p:spPr>
      </p:pic>
      <p:sp>
        <p:nvSpPr>
          <p:cNvPr id="6" name="Title 1">
            <a:extLst>
              <a:ext uri="{FF2B5EF4-FFF2-40B4-BE49-F238E27FC236}">
                <a16:creationId xmlns:a16="http://schemas.microsoft.com/office/drawing/2014/main" id="{5C8F0F27-4828-4551-B06C-510D4A5D8674}"/>
              </a:ext>
            </a:extLst>
          </p:cNvPr>
          <p:cNvSpPr txBox="1">
            <a:spLocks/>
          </p:cNvSpPr>
          <p:nvPr/>
        </p:nvSpPr>
        <p:spPr>
          <a:xfrm>
            <a:off x="2252372" y="2116807"/>
            <a:ext cx="1405928" cy="498476"/>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NDC 5-District Alternative 502</a:t>
            </a:r>
          </a:p>
        </p:txBody>
      </p:sp>
      <p:sp>
        <p:nvSpPr>
          <p:cNvPr id="8" name="Title 1">
            <a:extLst>
              <a:ext uri="{FF2B5EF4-FFF2-40B4-BE49-F238E27FC236}">
                <a16:creationId xmlns:a16="http://schemas.microsoft.com/office/drawing/2014/main" id="{3B4118E1-7153-4C33-BAAE-5DBA32CB99EE}"/>
              </a:ext>
            </a:extLst>
          </p:cNvPr>
          <p:cNvSpPr txBox="1">
            <a:spLocks/>
          </p:cNvSpPr>
          <p:nvPr/>
        </p:nvSpPr>
        <p:spPr>
          <a:xfrm>
            <a:off x="559444" y="5466368"/>
            <a:ext cx="1927668" cy="346634"/>
          </a:xfrm>
          <a:prstGeom prst="rect">
            <a:avLst/>
          </a:prstGeom>
        </p:spPr>
        <p:txBody>
          <a:bodyPr vert="horz" anchor="ctr">
            <a:no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sz="1400" dirty="0"/>
              <a:t>Map 504c</a:t>
            </a:r>
          </a:p>
          <a:p>
            <a:r>
              <a:rPr lang="en-US" sz="1400" dirty="0">
                <a:solidFill>
                  <a:srgbClr val="C00000"/>
                </a:solidFill>
              </a:rPr>
              <a:t>Preferred </a:t>
            </a:r>
          </a:p>
          <a:p>
            <a:r>
              <a:rPr lang="en-US" sz="1400" dirty="0">
                <a:solidFill>
                  <a:srgbClr val="C00000"/>
                </a:solidFill>
              </a:rPr>
              <a:t>Map</a:t>
            </a:r>
          </a:p>
        </p:txBody>
      </p:sp>
      <p:sp>
        <p:nvSpPr>
          <p:cNvPr id="10" name="Title 1">
            <a:extLst>
              <a:ext uri="{FF2B5EF4-FFF2-40B4-BE49-F238E27FC236}">
                <a16:creationId xmlns:a16="http://schemas.microsoft.com/office/drawing/2014/main" id="{F1E7D7C0-A33D-4690-88C9-D29FF17293E4}"/>
              </a:ext>
            </a:extLst>
          </p:cNvPr>
          <p:cNvSpPr txBox="1">
            <a:spLocks/>
          </p:cNvSpPr>
          <p:nvPr/>
        </p:nvSpPr>
        <p:spPr>
          <a:xfrm>
            <a:off x="4589146" y="2168842"/>
            <a:ext cx="1069470" cy="365126"/>
          </a:xfrm>
          <a:prstGeom prst="rect">
            <a:avLst/>
          </a:prstGeom>
        </p:spPr>
        <p:txBody>
          <a:bodyPr vert="horz" anchor="ctr">
            <a:no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sz="1400" dirty="0"/>
              <a:t>Map 503b</a:t>
            </a:r>
          </a:p>
          <a:p>
            <a:r>
              <a:rPr lang="en-US" sz="1400" dirty="0">
                <a:solidFill>
                  <a:srgbClr val="C00000"/>
                </a:solidFill>
              </a:rPr>
              <a:t>Focus Map</a:t>
            </a:r>
          </a:p>
        </p:txBody>
      </p:sp>
      <p:sp>
        <p:nvSpPr>
          <p:cNvPr id="14" name="Title 1">
            <a:extLst>
              <a:ext uri="{FF2B5EF4-FFF2-40B4-BE49-F238E27FC236}">
                <a16:creationId xmlns:a16="http://schemas.microsoft.com/office/drawing/2014/main" id="{754697D6-4E9B-4961-9C6C-F9F460D0124B}"/>
              </a:ext>
            </a:extLst>
          </p:cNvPr>
          <p:cNvSpPr txBox="1">
            <a:spLocks/>
          </p:cNvSpPr>
          <p:nvPr/>
        </p:nvSpPr>
        <p:spPr>
          <a:xfrm>
            <a:off x="6498927" y="2168842"/>
            <a:ext cx="1069470" cy="365126"/>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Map 504b</a:t>
            </a:r>
          </a:p>
        </p:txBody>
      </p:sp>
      <p:sp>
        <p:nvSpPr>
          <p:cNvPr id="15" name="Title 1">
            <a:extLst>
              <a:ext uri="{FF2B5EF4-FFF2-40B4-BE49-F238E27FC236}">
                <a16:creationId xmlns:a16="http://schemas.microsoft.com/office/drawing/2014/main" id="{B541FE78-CCFC-4300-9336-17DF60BC6CA3}"/>
              </a:ext>
            </a:extLst>
          </p:cNvPr>
          <p:cNvSpPr txBox="1">
            <a:spLocks/>
          </p:cNvSpPr>
          <p:nvPr/>
        </p:nvSpPr>
        <p:spPr>
          <a:xfrm>
            <a:off x="3303023" y="5459193"/>
            <a:ext cx="1110641" cy="365126"/>
          </a:xfrm>
          <a:prstGeom prst="rect">
            <a:avLst/>
          </a:prstGeom>
        </p:spPr>
        <p:txBody>
          <a:bodyPr vert="horz" anchor="ctr">
            <a:norm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sz="1400" dirty="0"/>
              <a:t>Map 505b</a:t>
            </a:r>
          </a:p>
        </p:txBody>
      </p:sp>
      <p:sp>
        <p:nvSpPr>
          <p:cNvPr id="17" name="Title 1">
            <a:extLst>
              <a:ext uri="{FF2B5EF4-FFF2-40B4-BE49-F238E27FC236}">
                <a16:creationId xmlns:a16="http://schemas.microsoft.com/office/drawing/2014/main" id="{8C84968F-9483-41D3-B148-DB6068FA0671}"/>
              </a:ext>
            </a:extLst>
          </p:cNvPr>
          <p:cNvSpPr txBox="1">
            <a:spLocks/>
          </p:cNvSpPr>
          <p:nvPr/>
        </p:nvSpPr>
        <p:spPr>
          <a:xfrm>
            <a:off x="5429457" y="5508201"/>
            <a:ext cx="1069470" cy="304801"/>
          </a:xfrm>
          <a:prstGeom prst="rect">
            <a:avLst/>
          </a:prstGeom>
        </p:spPr>
        <p:txBody>
          <a:bodyPr vert="horz" anchor="ctr">
            <a:normAutofit fontScale="32500" lnSpcReduction="20000"/>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r>
              <a:rPr lang="en-US" dirty="0"/>
              <a:t>Map 506</a:t>
            </a:r>
          </a:p>
        </p:txBody>
      </p:sp>
      <p:sp>
        <p:nvSpPr>
          <p:cNvPr id="24" name="TextBox 23">
            <a:extLst>
              <a:ext uri="{FF2B5EF4-FFF2-40B4-BE49-F238E27FC236}">
                <a16:creationId xmlns:a16="http://schemas.microsoft.com/office/drawing/2014/main" id="{44EE6731-63ED-4B61-BCE8-614929A1EBED}"/>
              </a:ext>
            </a:extLst>
          </p:cNvPr>
          <p:cNvSpPr txBox="1"/>
          <p:nvPr/>
        </p:nvSpPr>
        <p:spPr>
          <a:xfrm>
            <a:off x="7211753" y="4267200"/>
            <a:ext cx="1703647" cy="1077218"/>
          </a:xfrm>
          <a:prstGeom prst="rect">
            <a:avLst/>
          </a:prstGeom>
          <a:noFill/>
        </p:spPr>
        <p:txBody>
          <a:bodyPr wrap="square" rtlCol="0">
            <a:spAutoFit/>
          </a:bodyPr>
          <a:lstStyle/>
          <a:p>
            <a:r>
              <a:rPr lang="en-US" sz="3200" dirty="0">
                <a:latin typeface="Garamond" panose="02020404030301010803" pitchFamily="18" charset="0"/>
              </a:rPr>
              <a:t>5-District</a:t>
            </a:r>
          </a:p>
          <a:p>
            <a:r>
              <a:rPr lang="en-US" sz="3200" dirty="0">
                <a:latin typeface="Garamond" panose="02020404030301010803" pitchFamily="18" charset="0"/>
              </a:rPr>
              <a:t>Plans</a:t>
            </a:r>
          </a:p>
        </p:txBody>
      </p:sp>
    </p:spTree>
    <p:extLst>
      <p:ext uri="{BB962C8B-B14F-4D97-AF65-F5344CB8AC3E}">
        <p14:creationId xmlns:p14="http://schemas.microsoft.com/office/powerpoint/2010/main" val="142688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139336" y="-11324"/>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Proposed Sequencing</a:t>
            </a:r>
            <a:endParaRPr sz="4000"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dirty="0"/>
          </a:p>
        </p:txBody>
      </p:sp>
      <p:sp>
        <p:nvSpPr>
          <p:cNvPr id="258" name="Google Shape;258;p14"/>
          <p:cNvSpPr txBox="1">
            <a:spLocks noGrp="1"/>
          </p:cNvSpPr>
          <p:nvPr>
            <p:ph type="body" idx="1"/>
          </p:nvPr>
        </p:nvSpPr>
        <p:spPr>
          <a:xfrm>
            <a:off x="378000" y="1627200"/>
            <a:ext cx="8461200" cy="3325800"/>
          </a:xfrm>
          <a:prstGeom prst="rect">
            <a:avLst/>
          </a:prstGeom>
          <a:solidFill>
            <a:schemeClr val="accent1">
              <a:lumMod val="20000"/>
              <a:lumOff val="80000"/>
            </a:schemeClr>
          </a:solidFill>
          <a:ln>
            <a:noFill/>
          </a:ln>
          <a:effectLst>
            <a:outerShdw blurRad="63500" sx="102000" sy="102000" algn="ctr" rotWithShape="0">
              <a:prstClr val="black">
                <a:alpha val="40000"/>
              </a:prstClr>
            </a:outerShdw>
          </a:effectLst>
        </p:spPr>
        <p:txBody>
          <a:bodyPr spcFirstLastPara="1" wrap="square" lIns="91425" tIns="45700" rIns="91425" bIns="45700" anchor="t" anchorCtr="0">
            <a:normAutofit/>
          </a:bodyPr>
          <a:lstStyle/>
          <a:p>
            <a:pPr>
              <a:spcBef>
                <a:spcPts val="1000"/>
              </a:spcBef>
              <a:spcAft>
                <a:spcPts val="1000"/>
              </a:spcAft>
            </a:pPr>
            <a:r>
              <a:rPr lang="en-US" sz="2400" b="1" dirty="0">
                <a:solidFill>
                  <a:srgbClr val="005DA2"/>
                </a:solidFill>
              </a:rPr>
              <a:t>Election Year 2022:  Districts 1, 4 (and 5 if 5-districts)</a:t>
            </a:r>
          </a:p>
          <a:p>
            <a:pPr>
              <a:spcBef>
                <a:spcPts val="1000"/>
              </a:spcBef>
              <a:spcAft>
                <a:spcPts val="1000"/>
              </a:spcAft>
            </a:pPr>
            <a:r>
              <a:rPr lang="en-US" sz="2400" b="1" dirty="0">
                <a:solidFill>
                  <a:srgbClr val="005DA2"/>
                </a:solidFill>
              </a:rPr>
              <a:t>Election Year 2024:  Districts 2, 3 </a:t>
            </a:r>
          </a:p>
          <a:p>
            <a:pPr>
              <a:spcBef>
                <a:spcPts val="1000"/>
              </a:spcBef>
              <a:spcAft>
                <a:spcPts val="1000"/>
              </a:spcAft>
            </a:pPr>
            <a:r>
              <a:rPr lang="en-US" sz="2400" b="1" dirty="0">
                <a:solidFill>
                  <a:srgbClr val="005DA2"/>
                </a:solidFill>
              </a:rPr>
              <a:t>After focus maps are identified, it is recommended the City Council and Committee review and, if needed, adjust the district number assignments.</a:t>
            </a:r>
          </a:p>
          <a:p>
            <a:pPr marL="0" indent="0">
              <a:spcBef>
                <a:spcPts val="1000"/>
              </a:spcBef>
              <a:spcAft>
                <a:spcPts val="1000"/>
              </a:spcAft>
              <a:buNone/>
            </a:pPr>
            <a:endParaRPr lang="en-US" sz="2400" b="1" dirty="0">
              <a:solidFill>
                <a:srgbClr val="005DA2"/>
              </a:solidFill>
            </a:endParaRPr>
          </a:p>
          <a:p>
            <a:pPr>
              <a:spcBef>
                <a:spcPts val="1000"/>
              </a:spcBef>
              <a:spcAft>
                <a:spcPts val="1000"/>
              </a:spcAft>
            </a:pPr>
            <a:endParaRPr lang="en-US" sz="2400" b="1" dirty="0">
              <a:solidFill>
                <a:srgbClr val="005DA2"/>
              </a:solidFill>
            </a:endParaRPr>
          </a:p>
          <a:p>
            <a:pPr>
              <a:spcBef>
                <a:spcPts val="1000"/>
              </a:spcBef>
              <a:spcAft>
                <a:spcPts val="1000"/>
              </a:spcAft>
            </a:pPr>
            <a:endParaRPr lang="en-US" sz="2400" b="1" dirty="0">
              <a:solidFill>
                <a:srgbClr val="005DA2"/>
              </a:solidFill>
            </a:endParaRPr>
          </a:p>
        </p:txBody>
      </p:sp>
      <p:cxnSp>
        <p:nvCxnSpPr>
          <p:cNvPr id="260" name="Google Shape;260;p14"/>
          <p:cNvCxnSpPr/>
          <p:nvPr/>
        </p:nvCxnSpPr>
        <p:spPr>
          <a:xfrm>
            <a:off x="2971800" y="972526"/>
            <a:ext cx="3030000" cy="13500"/>
          </a:xfrm>
          <a:prstGeom prst="straightConnector1">
            <a:avLst/>
          </a:prstGeom>
          <a:noFill/>
          <a:ln w="9525" cap="flat" cmpd="sng">
            <a:solidFill>
              <a:srgbClr val="002060"/>
            </a:solidFill>
            <a:prstDash val="solid"/>
            <a:round/>
            <a:headEnd type="none" w="med" len="med"/>
            <a:tailEnd type="none" w="med" len="med"/>
          </a:ln>
        </p:spPr>
      </p:cxnSp>
    </p:spTree>
    <p:extLst>
      <p:ext uri="{BB962C8B-B14F-4D97-AF65-F5344CB8AC3E}">
        <p14:creationId xmlns:p14="http://schemas.microsoft.com/office/powerpoint/2010/main" val="292551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8C102F-2927-4ED8-B037-DB71CBE8C823}"/>
              </a:ext>
            </a:extLst>
          </p:cNvPr>
          <p:cNvSpPr txBox="1"/>
          <p:nvPr/>
        </p:nvSpPr>
        <p:spPr>
          <a:xfrm>
            <a:off x="2438400" y="3505200"/>
            <a:ext cx="4267200" cy="707886"/>
          </a:xfrm>
          <a:prstGeom prst="rect">
            <a:avLst/>
          </a:prstGeom>
          <a:noFill/>
        </p:spPr>
        <p:txBody>
          <a:bodyPr wrap="square" rtlCol="0">
            <a:spAutoFit/>
          </a:bodyPr>
          <a:lstStyle/>
          <a:p>
            <a:pPr algn="ctr"/>
            <a:r>
              <a:rPr lang="en-US" sz="4000" b="1" dirty="0">
                <a:solidFill>
                  <a:srgbClr val="002060"/>
                </a:solidFill>
                <a:latin typeface="Garamond" panose="02020404030301010803" pitchFamily="18" charset="0"/>
                <a:hlinkClick r:id="rId2"/>
              </a:rPr>
              <a:t>DrawHMB.org</a:t>
            </a:r>
            <a:endParaRPr lang="en-US" sz="4000" b="1" dirty="0">
              <a:solidFill>
                <a:srgbClr val="002060"/>
              </a:solidFill>
              <a:latin typeface="Garamond" panose="02020404030301010803" pitchFamily="18" charset="0"/>
            </a:endParaRPr>
          </a:p>
        </p:txBody>
      </p:sp>
      <p:pic>
        <p:nvPicPr>
          <p:cNvPr id="9" name="Picture 8" descr="Graphical user interface, application&#10;&#10;Description automatically generated">
            <a:extLst>
              <a:ext uri="{FF2B5EF4-FFF2-40B4-BE49-F238E27FC236}">
                <a16:creationId xmlns:a16="http://schemas.microsoft.com/office/drawing/2014/main" id="{DFDF645D-A0D7-40C0-9BE3-9CB7F1901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1524000"/>
            <a:ext cx="9144000" cy="1213990"/>
          </a:xfrm>
          <a:prstGeom prst="rect">
            <a:avLst/>
          </a:prstGeom>
        </p:spPr>
      </p:pic>
    </p:spTree>
    <p:extLst>
      <p:ext uri="{BB962C8B-B14F-4D97-AF65-F5344CB8AC3E}">
        <p14:creationId xmlns:p14="http://schemas.microsoft.com/office/powerpoint/2010/main" val="277664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dirty="0"/>
          </a:p>
        </p:txBody>
      </p:sp>
      <p:graphicFrame>
        <p:nvGraphicFramePr>
          <p:cNvPr id="9" name="Content Placeholder 8">
            <a:extLst>
              <a:ext uri="{FF2B5EF4-FFF2-40B4-BE49-F238E27FC236}">
                <a16:creationId xmlns:a16="http://schemas.microsoft.com/office/drawing/2014/main" id="{B9F0BD4C-ED44-432A-B9E3-CC893CA11FCE}"/>
              </a:ext>
            </a:extLst>
          </p:cNvPr>
          <p:cNvGraphicFramePr>
            <a:graphicFrameLocks/>
          </p:cNvGraphicFramePr>
          <p:nvPr>
            <p:extLst>
              <p:ext uri="{D42A27DB-BD31-4B8C-83A1-F6EECF244321}">
                <p14:modId xmlns:p14="http://schemas.microsoft.com/office/powerpoint/2010/main" val="225727607"/>
              </p:ext>
            </p:extLst>
          </p:nvPr>
        </p:nvGraphicFramePr>
        <p:xfrm>
          <a:off x="10064" y="0"/>
          <a:ext cx="9047672" cy="6982021"/>
        </p:xfrm>
        <a:graphic>
          <a:graphicData uri="http://schemas.openxmlformats.org/drawingml/2006/table">
            <a:tbl>
              <a:tblPr firstRow="1" bandRow="1">
                <a:tableStyleId>{5C22544A-7EE6-4342-B048-85BDC9FD1C3A}</a:tableStyleId>
              </a:tblPr>
              <a:tblGrid>
                <a:gridCol w="1796541">
                  <a:extLst>
                    <a:ext uri="{9D8B030D-6E8A-4147-A177-3AD203B41FA5}">
                      <a16:colId xmlns:a16="http://schemas.microsoft.com/office/drawing/2014/main" val="2058158948"/>
                    </a:ext>
                  </a:extLst>
                </a:gridCol>
                <a:gridCol w="7251131">
                  <a:extLst>
                    <a:ext uri="{9D8B030D-6E8A-4147-A177-3AD203B41FA5}">
                      <a16:colId xmlns:a16="http://schemas.microsoft.com/office/drawing/2014/main" val="4117527635"/>
                    </a:ext>
                  </a:extLst>
                </a:gridCol>
              </a:tblGrid>
              <a:tr h="2095510">
                <a:tc>
                  <a:txBody>
                    <a:bodyPr/>
                    <a:lstStyle/>
                    <a:p>
                      <a:endParaRPr lang="en-US" dirty="0">
                        <a:solidFill>
                          <a:srgbClr val="002060"/>
                        </a:solidFill>
                        <a:latin typeface="Garamond" panose="02020404030301010803" pitchFamily="18" charset="0"/>
                      </a:endParaRPr>
                    </a:p>
                  </a:txBody>
                  <a:tcPr/>
                </a:tc>
                <a:tc>
                  <a:txBody>
                    <a:bodyPr/>
                    <a:lstStyle/>
                    <a:p>
                      <a:pPr algn="l"/>
                      <a:r>
                        <a:rPr lang="en-US" dirty="0">
                          <a:solidFill>
                            <a:srgbClr val="002060"/>
                          </a:solidFill>
                          <a:latin typeface="Garamond" panose="02020404030301010803" pitchFamily="18" charset="0"/>
                        </a:rPr>
                        <a:t>REDISTRICTING ADVISORY COMMITTEE</a:t>
                      </a:r>
                    </a:p>
                    <a:p>
                      <a:r>
                        <a:rPr lang="en-US" sz="1600" i="0" u="none" strike="noStrike" baseline="0" dirty="0">
                          <a:solidFill>
                            <a:srgbClr val="C00000"/>
                          </a:solidFill>
                          <a:latin typeface="Garamond" panose="02020404030301010803" pitchFamily="18" charset="0"/>
                        </a:rPr>
                        <a:t>Marin Holt, Chair </a:t>
                      </a:r>
                    </a:p>
                    <a:p>
                      <a:r>
                        <a:rPr lang="en-US" sz="1600" i="0" u="none" strike="noStrike" baseline="0" dirty="0">
                          <a:solidFill>
                            <a:srgbClr val="C00000"/>
                          </a:solidFill>
                          <a:latin typeface="Garamond" panose="02020404030301010803" pitchFamily="18" charset="0"/>
                        </a:rPr>
                        <a:t>Paul Gater, Vice Chair </a:t>
                      </a:r>
                    </a:p>
                    <a:p>
                      <a:r>
                        <a:rPr lang="en-US" sz="1600" i="0" u="none" strike="noStrike" baseline="0" dirty="0">
                          <a:solidFill>
                            <a:srgbClr val="C00000"/>
                          </a:solidFill>
                          <a:latin typeface="Garamond" panose="02020404030301010803" pitchFamily="18" charset="0"/>
                        </a:rPr>
                        <a:t>Hal Bogner, Committee Member </a:t>
                      </a:r>
                    </a:p>
                    <a:p>
                      <a:r>
                        <a:rPr lang="en-US" sz="1600" i="0" u="none" strike="noStrike" baseline="0" dirty="0">
                          <a:solidFill>
                            <a:srgbClr val="C00000"/>
                          </a:solidFill>
                          <a:latin typeface="Garamond" panose="02020404030301010803" pitchFamily="18" charset="0"/>
                        </a:rPr>
                        <a:t>Steve Maller, Committee Member </a:t>
                      </a:r>
                    </a:p>
                    <a:p>
                      <a:r>
                        <a:rPr lang="en-US" sz="1600" i="0" u="none" strike="noStrike" baseline="0" dirty="0">
                          <a:solidFill>
                            <a:srgbClr val="C00000"/>
                          </a:solidFill>
                          <a:latin typeface="Garamond" panose="02020404030301010803" pitchFamily="18" charset="0"/>
                        </a:rPr>
                        <a:t>Claudia Marshall, Committee Member </a:t>
                      </a:r>
                    </a:p>
                    <a:p>
                      <a:r>
                        <a:rPr lang="en-US" sz="1600" i="0" u="none" strike="noStrike" baseline="0" dirty="0">
                          <a:solidFill>
                            <a:srgbClr val="C00000"/>
                          </a:solidFill>
                          <a:latin typeface="Garamond" panose="02020404030301010803" pitchFamily="18" charset="0"/>
                        </a:rPr>
                        <a:t>Phil Marshall, Committee Member </a:t>
                      </a:r>
                    </a:p>
                    <a:p>
                      <a:r>
                        <a:rPr lang="en-US" sz="1600" i="0" u="none" strike="noStrike" baseline="0" dirty="0">
                          <a:solidFill>
                            <a:srgbClr val="C00000"/>
                          </a:solidFill>
                          <a:latin typeface="Garamond" panose="02020404030301010803" pitchFamily="18" charset="0"/>
                        </a:rPr>
                        <a:t>Michal Settles, Committee Member </a:t>
                      </a:r>
                      <a:endParaRPr lang="en-US" sz="1600" dirty="0">
                        <a:solidFill>
                          <a:srgbClr val="C00000"/>
                        </a:solidFill>
                        <a:latin typeface="Garamond" panose="02020404030301010803" pitchFamily="18" charset="0"/>
                      </a:endParaRPr>
                    </a:p>
                  </a:txBody>
                  <a:tcPr/>
                </a:tc>
                <a:extLst>
                  <a:ext uri="{0D108BD9-81ED-4DB2-BD59-A6C34878D82A}">
                    <a16:rowId xmlns:a16="http://schemas.microsoft.com/office/drawing/2014/main" val="3213256639"/>
                  </a:ext>
                </a:extLst>
              </a:tr>
              <a:tr h="1136130">
                <a:tc>
                  <a:txBody>
                    <a:bodyPr/>
                    <a:lstStyle/>
                    <a:p>
                      <a:pPr algn="ctr"/>
                      <a:r>
                        <a:rPr lang="en-US" sz="1600" b="1" dirty="0">
                          <a:solidFill>
                            <a:srgbClr val="002060"/>
                          </a:solidFill>
                          <a:latin typeface="Garamond" panose="02020404030301010803" pitchFamily="18" charset="0"/>
                        </a:rPr>
                        <a:t>Jul. – Sept.</a:t>
                      </a:r>
                    </a:p>
                  </a:txBody>
                  <a:tcPr anchor="ctr"/>
                </a:tc>
                <a:tc>
                  <a:txBody>
                    <a:bodyPr/>
                    <a:lstStyle/>
                    <a:p>
                      <a:r>
                        <a:rPr lang="en-US" sz="1600" b="0" dirty="0">
                          <a:solidFill>
                            <a:srgbClr val="002060"/>
                          </a:solidFill>
                          <a:latin typeface="Garamond" panose="02020404030301010803" pitchFamily="18" charset="0"/>
                        </a:rPr>
                        <a:t>Committee held a series of workshops and two pre-map public hearings to review redistricting statutes and process, mapping tools, and communities of interest.  Committee discussed the differences between a 4-district model (directly-elected mayor), and a 5-district model (rotating mayor).</a:t>
                      </a:r>
                    </a:p>
                  </a:txBody>
                  <a:tcPr anchor="ctr"/>
                </a:tc>
                <a:extLst>
                  <a:ext uri="{0D108BD9-81ED-4DB2-BD59-A6C34878D82A}">
                    <a16:rowId xmlns:a16="http://schemas.microsoft.com/office/drawing/2014/main" val="1672609799"/>
                  </a:ext>
                </a:extLst>
              </a:tr>
              <a:tr h="1571632">
                <a:tc>
                  <a:txBody>
                    <a:bodyPr/>
                    <a:lstStyle/>
                    <a:p>
                      <a:pPr algn="ctr"/>
                      <a:r>
                        <a:rPr lang="en-US" sz="1600" b="1" dirty="0">
                          <a:solidFill>
                            <a:srgbClr val="002060"/>
                          </a:solidFill>
                          <a:latin typeface="Garamond" panose="02020404030301010803" pitchFamily="18" charset="0"/>
                        </a:rPr>
                        <a:t>Nov. 8</a:t>
                      </a:r>
                      <a:endParaRPr lang="en-US" sz="1600" b="0" dirty="0">
                        <a:solidFill>
                          <a:srgbClr val="002060"/>
                        </a:solidFill>
                        <a:latin typeface="Garamond" panose="02020404030301010803" pitchFamily="18" charset="0"/>
                      </a:endParaRPr>
                    </a:p>
                  </a:txBody>
                  <a:tcPr anchor="ctr"/>
                </a:tc>
                <a:tc>
                  <a:txBody>
                    <a:bodyPr/>
                    <a:lstStyle/>
                    <a:p>
                      <a:r>
                        <a:rPr lang="en-US" sz="1600" b="0" dirty="0">
                          <a:solidFill>
                            <a:srgbClr val="002060"/>
                          </a:solidFill>
                          <a:latin typeface="Garamond" panose="02020404030301010803" pitchFamily="18" charset="0"/>
                        </a:rPr>
                        <a:t>Public hearing held by the committee to review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Nine 4-district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Ten 5-district maps.</a:t>
                      </a:r>
                    </a:p>
                    <a:p>
                      <a:pPr marL="0" indent="0">
                        <a:buFont typeface="Arial" panose="020B0604020202020204" pitchFamily="34" charset="0"/>
                        <a:buNone/>
                      </a:pPr>
                      <a:r>
                        <a:rPr lang="en-US" sz="1600" b="0" dirty="0">
                          <a:solidFill>
                            <a:srgbClr val="002060"/>
                          </a:solidFill>
                          <a:latin typeface="Garamond" panose="02020404030301010803" pitchFamily="18" charset="0"/>
                        </a:rPr>
                        <a:t>Maps were drawn based on estimated population data and were not population balanced.   The Committee considered the themes and communities of interest conveyed in submitted maps and extended the map drawing deadline to November 26.</a:t>
                      </a:r>
                    </a:p>
                  </a:txBody>
                  <a:tcPr anchor="ctr"/>
                </a:tc>
                <a:extLst>
                  <a:ext uri="{0D108BD9-81ED-4DB2-BD59-A6C34878D82A}">
                    <a16:rowId xmlns:a16="http://schemas.microsoft.com/office/drawing/2014/main" val="1233443763"/>
                  </a:ext>
                </a:extLst>
              </a:tr>
              <a:tr h="2178749">
                <a:tc>
                  <a:txBody>
                    <a:bodyPr/>
                    <a:lstStyle/>
                    <a:p>
                      <a:pPr algn="ctr"/>
                      <a:r>
                        <a:rPr lang="en-US" sz="1600" b="1" i="0" dirty="0">
                          <a:solidFill>
                            <a:srgbClr val="002060"/>
                          </a:solidFill>
                          <a:latin typeface="Garamond" panose="02020404030301010803" pitchFamily="18" charset="0"/>
                        </a:rPr>
                        <a:t>Dec. 16</a:t>
                      </a:r>
                    </a:p>
                  </a:txBody>
                  <a:tcPr anchor="ctr"/>
                </a:tc>
                <a:tc>
                  <a:txBody>
                    <a:bodyPr/>
                    <a:lstStyle/>
                    <a:p>
                      <a:r>
                        <a:rPr lang="en-US" sz="1600" b="0" dirty="0">
                          <a:solidFill>
                            <a:srgbClr val="002060"/>
                          </a:solidFill>
                          <a:latin typeface="Garamond" panose="02020404030301010803" pitchFamily="18" charset="0"/>
                        </a:rPr>
                        <a:t>Public hearing held by the committee to review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Eight 4-district maps (two were not population balanced)</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Nine 5-district maps (one was not population balanced, three were not contiguous)</a:t>
                      </a:r>
                    </a:p>
                    <a:p>
                      <a:pPr marL="0" indent="0">
                        <a:buFont typeface="Arial" panose="020B0604020202020204" pitchFamily="34" charset="0"/>
                        <a:buNone/>
                      </a:pPr>
                      <a:r>
                        <a:rPr lang="en-US" sz="1600" b="0" dirty="0">
                          <a:solidFill>
                            <a:srgbClr val="002060"/>
                          </a:solidFill>
                          <a:latin typeface="Garamond" panose="02020404030301010803" pitchFamily="18" charset="0"/>
                        </a:rPr>
                        <a:t>The Committee reviewed maps, census block geography, and demographic summaries and directed the creation of Map 504c (based on Map 504b) to keep the Casa del Mar and Oak Park communities undivided.  </a:t>
                      </a:r>
                    </a:p>
                    <a:p>
                      <a:pPr marL="0" indent="0">
                        <a:buFont typeface="Arial" panose="020B0604020202020204" pitchFamily="34" charset="0"/>
                        <a:buNone/>
                      </a:pPr>
                      <a:r>
                        <a:rPr lang="en-US" sz="1600" b="0" dirty="0">
                          <a:solidFill>
                            <a:srgbClr val="002060"/>
                          </a:solidFill>
                          <a:latin typeface="Garamond" panose="02020404030301010803" pitchFamily="18" charset="0"/>
                        </a:rPr>
                        <a:t>The committee selected four draft maps:  504c, 503b, 402, 403b (ranked order)</a:t>
                      </a:r>
                    </a:p>
                    <a:p>
                      <a:pPr marL="0" indent="0">
                        <a:buFont typeface="Arial" panose="020B0604020202020204" pitchFamily="34" charset="0"/>
                        <a:buNone/>
                      </a:pPr>
                      <a:r>
                        <a:rPr lang="en-US" sz="1600" b="0" dirty="0">
                          <a:solidFill>
                            <a:srgbClr val="002060"/>
                          </a:solidFill>
                          <a:latin typeface="Garamond" panose="02020404030301010803" pitchFamily="18" charset="0"/>
                        </a:rPr>
                        <a:t>The committee expressed preference for the 5-district model.</a:t>
                      </a:r>
                    </a:p>
                  </a:txBody>
                  <a:tcPr anchor="ctr"/>
                </a:tc>
                <a:extLst>
                  <a:ext uri="{0D108BD9-81ED-4DB2-BD59-A6C34878D82A}">
                    <a16:rowId xmlns:a16="http://schemas.microsoft.com/office/drawing/2014/main" val="1267378917"/>
                  </a:ext>
                </a:extLst>
              </a:tr>
            </a:tbl>
          </a:graphicData>
        </a:graphic>
      </p:graphicFrame>
    </p:spTree>
    <p:extLst>
      <p:ext uri="{BB962C8B-B14F-4D97-AF65-F5344CB8AC3E}">
        <p14:creationId xmlns:p14="http://schemas.microsoft.com/office/powerpoint/2010/main" val="67528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dirty="0"/>
          </a:p>
        </p:txBody>
      </p:sp>
      <p:graphicFrame>
        <p:nvGraphicFramePr>
          <p:cNvPr id="9" name="Content Placeholder 8">
            <a:extLst>
              <a:ext uri="{FF2B5EF4-FFF2-40B4-BE49-F238E27FC236}">
                <a16:creationId xmlns:a16="http://schemas.microsoft.com/office/drawing/2014/main" id="{B9F0BD4C-ED44-432A-B9E3-CC893CA11FCE}"/>
              </a:ext>
            </a:extLst>
          </p:cNvPr>
          <p:cNvGraphicFramePr>
            <a:graphicFrameLocks/>
          </p:cNvGraphicFramePr>
          <p:nvPr>
            <p:extLst>
              <p:ext uri="{D42A27DB-BD31-4B8C-83A1-F6EECF244321}">
                <p14:modId xmlns:p14="http://schemas.microsoft.com/office/powerpoint/2010/main" val="214302785"/>
              </p:ext>
            </p:extLst>
          </p:nvPr>
        </p:nvGraphicFramePr>
        <p:xfrm>
          <a:off x="-76200" y="-20515"/>
          <a:ext cx="8590472" cy="6858006"/>
        </p:xfrm>
        <a:graphic>
          <a:graphicData uri="http://schemas.openxmlformats.org/drawingml/2006/table">
            <a:tbl>
              <a:tblPr firstRow="1" bandRow="1">
                <a:tableStyleId>{5C22544A-7EE6-4342-B048-85BDC9FD1C3A}</a:tableStyleId>
              </a:tblPr>
              <a:tblGrid>
                <a:gridCol w="2902680">
                  <a:extLst>
                    <a:ext uri="{9D8B030D-6E8A-4147-A177-3AD203B41FA5}">
                      <a16:colId xmlns:a16="http://schemas.microsoft.com/office/drawing/2014/main" val="2058158948"/>
                    </a:ext>
                  </a:extLst>
                </a:gridCol>
                <a:gridCol w="5687792">
                  <a:extLst>
                    <a:ext uri="{9D8B030D-6E8A-4147-A177-3AD203B41FA5}">
                      <a16:colId xmlns:a16="http://schemas.microsoft.com/office/drawing/2014/main" val="4117527635"/>
                    </a:ext>
                  </a:extLst>
                </a:gridCol>
              </a:tblGrid>
              <a:tr h="377268">
                <a:tc>
                  <a:txBody>
                    <a:bodyPr/>
                    <a:lstStyle/>
                    <a:p>
                      <a:r>
                        <a:rPr lang="en-US" dirty="0">
                          <a:solidFill>
                            <a:srgbClr val="002060"/>
                          </a:solidFill>
                          <a:latin typeface="Garamond" panose="02020404030301010803" pitchFamily="18" charset="0"/>
                        </a:rPr>
                        <a:t>Step</a:t>
                      </a:r>
                    </a:p>
                  </a:txBody>
                  <a:tcPr/>
                </a:tc>
                <a:tc>
                  <a:txBody>
                    <a:bodyPr/>
                    <a:lstStyle/>
                    <a:p>
                      <a:r>
                        <a:rPr lang="en-US" dirty="0">
                          <a:solidFill>
                            <a:srgbClr val="002060"/>
                          </a:solidFill>
                          <a:latin typeface="Garamond" panose="02020404030301010803" pitchFamily="18" charset="0"/>
                        </a:rPr>
                        <a:t>Description</a:t>
                      </a:r>
                    </a:p>
                  </a:txBody>
                  <a:tcPr/>
                </a:tc>
                <a:extLst>
                  <a:ext uri="{0D108BD9-81ED-4DB2-BD59-A6C34878D82A}">
                    <a16:rowId xmlns:a16="http://schemas.microsoft.com/office/drawing/2014/main" val="3213256639"/>
                  </a:ext>
                </a:extLst>
              </a:tr>
              <a:tr h="589158">
                <a:tc>
                  <a:txBody>
                    <a:bodyPr/>
                    <a:lstStyle/>
                    <a:p>
                      <a:pPr algn="ctr"/>
                      <a:r>
                        <a:rPr lang="en-US" sz="1600" b="1" dirty="0">
                          <a:solidFill>
                            <a:srgbClr val="002060"/>
                          </a:solidFill>
                          <a:latin typeface="Garamond" panose="02020404030301010803" pitchFamily="18" charset="0"/>
                        </a:rPr>
                        <a:t>Workshops (RAC)</a:t>
                      </a:r>
                    </a:p>
                    <a:p>
                      <a:pPr algn="ctr"/>
                      <a:r>
                        <a:rPr lang="en-US" sz="1600" b="0" dirty="0">
                          <a:solidFill>
                            <a:srgbClr val="002060"/>
                          </a:solidFill>
                          <a:latin typeface="Garamond" panose="02020404030301010803" pitchFamily="18" charset="0"/>
                        </a:rPr>
                        <a:t>Aug. 12 &amp;  Aug. 19</a:t>
                      </a:r>
                    </a:p>
                  </a:txBody>
                  <a:tcPr/>
                </a:tc>
                <a:tc>
                  <a:txBody>
                    <a:bodyPr/>
                    <a:lstStyle/>
                    <a:p>
                      <a:r>
                        <a:rPr lang="en-US" sz="1600" b="0" dirty="0">
                          <a:solidFill>
                            <a:srgbClr val="002060"/>
                          </a:solidFill>
                          <a:latin typeface="Garamond" panose="02020404030301010803" pitchFamily="18" charset="0"/>
                        </a:rPr>
                        <a:t>Education and to solicit input on the communities in the Districts.</a:t>
                      </a:r>
                    </a:p>
                  </a:txBody>
                  <a:tcPr/>
                </a:tc>
                <a:extLst>
                  <a:ext uri="{0D108BD9-81ED-4DB2-BD59-A6C34878D82A}">
                    <a16:rowId xmlns:a16="http://schemas.microsoft.com/office/drawing/2014/main" val="1672609799"/>
                  </a:ext>
                </a:extLst>
              </a:tr>
              <a:tr h="589158">
                <a:tc>
                  <a:txBody>
                    <a:bodyPr/>
                    <a:lstStyle/>
                    <a:p>
                      <a:pPr algn="ctr"/>
                      <a:r>
                        <a:rPr lang="en-US" sz="1600" b="1" dirty="0">
                          <a:solidFill>
                            <a:srgbClr val="002060"/>
                          </a:solidFill>
                          <a:latin typeface="Garamond" panose="02020404030301010803" pitchFamily="18" charset="0"/>
                        </a:rPr>
                        <a:t>Two Pre-Map Hearings (RAC)</a:t>
                      </a:r>
                    </a:p>
                    <a:p>
                      <a:pPr algn="ctr"/>
                      <a:r>
                        <a:rPr lang="en-US" sz="1600" b="0" dirty="0">
                          <a:solidFill>
                            <a:srgbClr val="002060"/>
                          </a:solidFill>
                          <a:latin typeface="Garamond" panose="02020404030301010803" pitchFamily="18" charset="0"/>
                        </a:rPr>
                        <a:t>Aug. 26 &amp; Sept. 2 </a:t>
                      </a:r>
                    </a:p>
                  </a:txBody>
                  <a:tcPr/>
                </a:tc>
                <a:tc>
                  <a:txBody>
                    <a:bodyPr/>
                    <a:lstStyle/>
                    <a:p>
                      <a:r>
                        <a:rPr lang="en-US" sz="1600" b="0" dirty="0">
                          <a:solidFill>
                            <a:srgbClr val="002060"/>
                          </a:solidFill>
                          <a:latin typeface="Garamond" panose="02020404030301010803" pitchFamily="18" charset="0"/>
                        </a:rPr>
                        <a:t>Held prior to release of draft maps. </a:t>
                      </a:r>
                    </a:p>
                    <a:p>
                      <a:r>
                        <a:rPr lang="en-US" sz="1600" b="0" dirty="0">
                          <a:solidFill>
                            <a:srgbClr val="002060"/>
                          </a:solidFill>
                          <a:latin typeface="Garamond" panose="02020404030301010803" pitchFamily="18" charset="0"/>
                        </a:rPr>
                        <a:t>Education and to solicit input on the communities in the Districts.</a:t>
                      </a:r>
                    </a:p>
                  </a:txBody>
                  <a:tcPr/>
                </a:tc>
                <a:extLst>
                  <a:ext uri="{0D108BD9-81ED-4DB2-BD59-A6C34878D82A}">
                    <a16:rowId xmlns:a16="http://schemas.microsoft.com/office/drawing/2014/main" val="1233443763"/>
                  </a:ext>
                </a:extLst>
              </a:tr>
              <a:tr h="589158">
                <a:tc>
                  <a:txBody>
                    <a:bodyPr/>
                    <a:lstStyle/>
                    <a:p>
                      <a:pPr algn="ctr"/>
                      <a:r>
                        <a:rPr lang="en-US" sz="1600" b="1" dirty="0">
                          <a:solidFill>
                            <a:srgbClr val="002060"/>
                          </a:solidFill>
                          <a:latin typeface="Garamond" panose="02020404030301010803" pitchFamily="18" charset="0"/>
                        </a:rPr>
                        <a:t>Census Data Release</a:t>
                      </a:r>
                    </a:p>
                    <a:p>
                      <a:pPr algn="ctr"/>
                      <a:r>
                        <a:rPr lang="en-US" sz="1600" b="0" dirty="0">
                          <a:solidFill>
                            <a:srgbClr val="002060"/>
                          </a:solidFill>
                          <a:latin typeface="Garamond" panose="02020404030301010803" pitchFamily="18" charset="0"/>
                        </a:rPr>
                        <a:t>Aug. 12</a:t>
                      </a:r>
                    </a:p>
                  </a:txBody>
                  <a:tcPr/>
                </a:tc>
                <a:tc>
                  <a:txBody>
                    <a:bodyPr/>
                    <a:lstStyle/>
                    <a:p>
                      <a:r>
                        <a:rPr lang="en-US" sz="1600" b="0" dirty="0">
                          <a:solidFill>
                            <a:srgbClr val="002060"/>
                          </a:solidFill>
                          <a:latin typeface="Garamond" panose="02020404030301010803" pitchFamily="18" charset="0"/>
                        </a:rPr>
                        <a:t>Census Bureau releases official 2020 Census population data. The data will be in legacy format and must be reformatted.</a:t>
                      </a:r>
                    </a:p>
                  </a:txBody>
                  <a:tcPr/>
                </a:tc>
                <a:extLst>
                  <a:ext uri="{0D108BD9-81ED-4DB2-BD59-A6C34878D82A}">
                    <a16:rowId xmlns:a16="http://schemas.microsoft.com/office/drawing/2014/main" val="1292458942"/>
                  </a:ext>
                </a:extLst>
              </a:tr>
              <a:tr h="589158">
                <a:tc>
                  <a:txBody>
                    <a:bodyPr/>
                    <a:lstStyle/>
                    <a:p>
                      <a:pPr algn="ctr"/>
                      <a:r>
                        <a:rPr lang="en-US" sz="1600" b="1" dirty="0">
                          <a:solidFill>
                            <a:srgbClr val="002060"/>
                          </a:solidFill>
                          <a:latin typeface="Garamond" panose="02020404030301010803" pitchFamily="18" charset="0"/>
                        </a:rPr>
                        <a:t>California Data Release</a:t>
                      </a:r>
                    </a:p>
                    <a:p>
                      <a:pPr algn="ctr"/>
                      <a:r>
                        <a:rPr lang="en-US" sz="1600" b="0" dirty="0">
                          <a:solidFill>
                            <a:srgbClr val="002060"/>
                          </a:solidFill>
                          <a:latin typeface="Garamond" panose="02020404030301010803" pitchFamily="18" charset="0"/>
                        </a:rPr>
                        <a:t>Sept. 20</a:t>
                      </a:r>
                    </a:p>
                  </a:txBody>
                  <a:tcPr/>
                </a:tc>
                <a:tc>
                  <a:txBody>
                    <a:bodyPr/>
                    <a:lstStyle/>
                    <a:p>
                      <a:r>
                        <a:rPr lang="en-US" sz="1600" b="0" dirty="0">
                          <a:solidFill>
                            <a:srgbClr val="002060"/>
                          </a:solidFill>
                          <a:latin typeface="Garamond" panose="02020404030301010803" pitchFamily="18" charset="0"/>
                        </a:rPr>
                        <a:t>California Statewide Database releases ‘prisoner-adjusted’ 2020 redistricting data, then three-week waiting period to release maps.</a:t>
                      </a:r>
                    </a:p>
                  </a:txBody>
                  <a:tcPr/>
                </a:tc>
                <a:extLst>
                  <a:ext uri="{0D108BD9-81ED-4DB2-BD59-A6C34878D82A}">
                    <a16:rowId xmlns:a16="http://schemas.microsoft.com/office/drawing/2014/main" val="124987677"/>
                  </a:ext>
                </a:extLst>
              </a:tr>
              <a:tr h="589158">
                <a:tc>
                  <a:txBody>
                    <a:bodyPr/>
                    <a:lstStyle/>
                    <a:p>
                      <a:pPr algn="ctr"/>
                      <a:r>
                        <a:rPr lang="en-US" sz="1600" b="1" dirty="0">
                          <a:solidFill>
                            <a:srgbClr val="002060"/>
                          </a:solidFill>
                          <a:latin typeface="Garamond" panose="02020404030301010803" pitchFamily="18" charset="0"/>
                        </a:rPr>
                        <a:t>Review Draft Maps (RAC)</a:t>
                      </a:r>
                    </a:p>
                    <a:p>
                      <a:pPr algn="ctr"/>
                      <a:r>
                        <a:rPr lang="en-US" sz="1600" b="0" i="0" dirty="0">
                          <a:solidFill>
                            <a:srgbClr val="002060"/>
                          </a:solidFill>
                          <a:latin typeface="Garamond" panose="02020404030301010803" pitchFamily="18" charset="0"/>
                        </a:rPr>
                        <a:t>Nov. 8</a:t>
                      </a:r>
                    </a:p>
                  </a:txBody>
                  <a:tcPr/>
                </a:tc>
                <a:tc>
                  <a:txBody>
                    <a:bodyPr/>
                    <a:lstStyle/>
                    <a:p>
                      <a:r>
                        <a:rPr lang="en-US" sz="1600" b="0" dirty="0">
                          <a:solidFill>
                            <a:srgbClr val="002060"/>
                          </a:solidFill>
                          <a:latin typeface="Garamond" panose="02020404030301010803" pitchFamily="18" charset="0"/>
                        </a:rPr>
                        <a:t>Review and revise the draft maps and to select focus maps.</a:t>
                      </a:r>
                    </a:p>
                  </a:txBody>
                  <a:tcPr/>
                </a:tc>
                <a:extLst>
                  <a:ext uri="{0D108BD9-81ED-4DB2-BD59-A6C34878D82A}">
                    <a16:rowId xmlns:a16="http://schemas.microsoft.com/office/drawing/2014/main" val="1760420387"/>
                  </a:ext>
                </a:extLst>
              </a:tr>
              <a:tr h="589158">
                <a:tc>
                  <a:txBody>
                    <a:bodyPr/>
                    <a:lstStyle/>
                    <a:p>
                      <a:pPr algn="ctr"/>
                      <a:r>
                        <a:rPr lang="en-US" sz="1600" b="1" i="0" dirty="0">
                          <a:solidFill>
                            <a:srgbClr val="002060"/>
                          </a:solidFill>
                          <a:latin typeface="Garamond" panose="02020404030301010803" pitchFamily="18" charset="0"/>
                        </a:rPr>
                        <a:t>Map Submission Deadline</a:t>
                      </a:r>
                    </a:p>
                    <a:p>
                      <a:pPr algn="ctr"/>
                      <a:r>
                        <a:rPr lang="en-US" sz="1600" b="0" i="0" dirty="0">
                          <a:solidFill>
                            <a:srgbClr val="002060"/>
                          </a:solidFill>
                          <a:latin typeface="Garamond" panose="02020404030301010803" pitchFamily="18" charset="0"/>
                        </a:rPr>
                        <a:t>Nov. 26, 5 p.m.</a:t>
                      </a:r>
                    </a:p>
                  </a:txBody>
                  <a:tcPr/>
                </a:tc>
                <a:tc>
                  <a:txBody>
                    <a:bodyPr/>
                    <a:lstStyle/>
                    <a:p>
                      <a:r>
                        <a:rPr lang="en-US" sz="1600" b="0" dirty="0">
                          <a:solidFill>
                            <a:srgbClr val="002060"/>
                          </a:solidFill>
                          <a:latin typeface="Garamond" panose="02020404030301010803" pitchFamily="18" charset="0"/>
                        </a:rPr>
                        <a:t>The City’s demographer will professionally produce submitted maps and prepare a demographic summary for each map. </a:t>
                      </a:r>
                    </a:p>
                  </a:txBody>
                  <a:tcPr/>
                </a:tc>
                <a:extLst>
                  <a:ext uri="{0D108BD9-81ED-4DB2-BD59-A6C34878D82A}">
                    <a16:rowId xmlns:a16="http://schemas.microsoft.com/office/drawing/2014/main" val="3440315327"/>
                  </a:ext>
                </a:extLst>
              </a:tr>
              <a:tr h="589158">
                <a:tc>
                  <a:txBody>
                    <a:bodyPr/>
                    <a:lstStyle/>
                    <a:p>
                      <a:pPr algn="ctr"/>
                      <a:r>
                        <a:rPr lang="en-US" sz="1600" b="1" dirty="0">
                          <a:solidFill>
                            <a:srgbClr val="002060"/>
                          </a:solidFill>
                          <a:latin typeface="Garamond" panose="02020404030301010803" pitchFamily="18" charset="0"/>
                        </a:rPr>
                        <a:t>Review Draft Maps (RAC)</a:t>
                      </a:r>
                    </a:p>
                    <a:p>
                      <a:pPr algn="ctr"/>
                      <a:r>
                        <a:rPr lang="en-US" sz="1600" b="0" i="0" dirty="0">
                          <a:solidFill>
                            <a:srgbClr val="002060"/>
                          </a:solidFill>
                          <a:latin typeface="Garamond" panose="02020404030301010803" pitchFamily="18" charset="0"/>
                        </a:rPr>
                        <a:t>Dec. 16</a:t>
                      </a:r>
                    </a:p>
                  </a:txBody>
                  <a:tcPr/>
                </a:tc>
                <a:tc>
                  <a:txBody>
                    <a:bodyPr/>
                    <a:lstStyle/>
                    <a:p>
                      <a:r>
                        <a:rPr lang="en-US" sz="1600" b="0" dirty="0">
                          <a:solidFill>
                            <a:srgbClr val="002060"/>
                          </a:solidFill>
                          <a:latin typeface="Garamond" panose="02020404030301010803" pitchFamily="18" charset="0"/>
                        </a:rPr>
                        <a:t>Review and revise the draft maps and to select focus maps.</a:t>
                      </a:r>
                    </a:p>
                    <a:p>
                      <a:endParaRPr lang="en-US" sz="1600" b="0" dirty="0">
                        <a:solidFill>
                          <a:srgbClr val="002060"/>
                        </a:solidFill>
                        <a:latin typeface="Garamond" panose="02020404030301010803" pitchFamily="18" charset="0"/>
                      </a:endParaRPr>
                    </a:p>
                  </a:txBody>
                  <a:tcPr/>
                </a:tc>
                <a:extLst>
                  <a:ext uri="{0D108BD9-81ED-4DB2-BD59-A6C34878D82A}">
                    <a16:rowId xmlns:a16="http://schemas.microsoft.com/office/drawing/2014/main" val="1267378917"/>
                  </a:ext>
                </a:extLst>
              </a:tr>
              <a:tr h="589158">
                <a:tc>
                  <a:txBody>
                    <a:bodyPr/>
                    <a:lstStyle/>
                    <a:p>
                      <a:pPr algn="ctr"/>
                      <a:r>
                        <a:rPr lang="en-US" sz="1600" b="1" i="0" dirty="0">
                          <a:solidFill>
                            <a:srgbClr val="002060"/>
                          </a:solidFill>
                          <a:latin typeface="Garamond" panose="02020404030301010803" pitchFamily="18" charset="0"/>
                        </a:rPr>
                        <a:t>Post-Map Hearing (CC)</a:t>
                      </a:r>
                    </a:p>
                    <a:p>
                      <a:pPr algn="ctr"/>
                      <a:r>
                        <a:rPr lang="en-US" sz="1600" b="0" i="0" dirty="0">
                          <a:solidFill>
                            <a:srgbClr val="002060"/>
                          </a:solidFill>
                          <a:latin typeface="Garamond" panose="02020404030301010803" pitchFamily="18" charset="0"/>
                        </a:rPr>
                        <a:t>Jan. 19</a:t>
                      </a:r>
                    </a:p>
                  </a:txBody>
                  <a:tcPr/>
                </a:tc>
                <a:tc>
                  <a:txBody>
                    <a:bodyPr/>
                    <a:lstStyle/>
                    <a:p>
                      <a:r>
                        <a:rPr lang="en-US" sz="1600" b="0" dirty="0">
                          <a:solidFill>
                            <a:srgbClr val="002060"/>
                          </a:solidFill>
                          <a:latin typeface="Garamond" panose="02020404030301010803" pitchFamily="18" charset="0"/>
                        </a:rPr>
                        <a:t>First public hearing to discuss and revise the draft maps and to discuss the election sequence.</a:t>
                      </a:r>
                    </a:p>
                  </a:txBody>
                  <a:tcPr/>
                </a:tc>
                <a:extLst>
                  <a:ext uri="{0D108BD9-81ED-4DB2-BD59-A6C34878D82A}">
                    <a16:rowId xmlns:a16="http://schemas.microsoft.com/office/drawing/2014/main" val="3280501819"/>
                  </a:ext>
                </a:extLst>
              </a:tr>
              <a:tr h="589158">
                <a:tc>
                  <a:txBody>
                    <a:bodyPr/>
                    <a:lstStyle/>
                    <a:p>
                      <a:pPr algn="ctr"/>
                      <a:r>
                        <a:rPr lang="en-US" sz="1600" b="1" dirty="0">
                          <a:solidFill>
                            <a:srgbClr val="002060"/>
                          </a:solidFill>
                          <a:latin typeface="Garamond" panose="02020404030301010803" pitchFamily="18" charset="0"/>
                        </a:rPr>
                        <a:t>Workshop (RAC)</a:t>
                      </a:r>
                    </a:p>
                    <a:p>
                      <a:pPr algn="ctr"/>
                      <a:r>
                        <a:rPr lang="en-US" sz="1600" b="0" dirty="0">
                          <a:solidFill>
                            <a:srgbClr val="002060"/>
                          </a:solidFill>
                          <a:latin typeface="Garamond" panose="02020404030301010803" pitchFamily="18" charset="0"/>
                        </a:rPr>
                        <a:t>Jan. 27</a:t>
                      </a:r>
                    </a:p>
                  </a:txBody>
                  <a:tcPr/>
                </a:tc>
                <a:tc>
                  <a:txBody>
                    <a:bodyPr/>
                    <a:lstStyle/>
                    <a:p>
                      <a:r>
                        <a:rPr lang="en-US" sz="1600" b="0" dirty="0">
                          <a:solidFill>
                            <a:srgbClr val="002060"/>
                          </a:solidFill>
                          <a:latin typeface="Garamond" panose="02020404030301010803" pitchFamily="18" charset="0"/>
                        </a:rPr>
                        <a:t>Solicit input on focus maps.  Any proposed revisions to focus map must be received by Feb. 4.</a:t>
                      </a:r>
                    </a:p>
                  </a:txBody>
                  <a:tcPr/>
                </a:tc>
                <a:extLst>
                  <a:ext uri="{0D108BD9-81ED-4DB2-BD59-A6C34878D82A}">
                    <a16:rowId xmlns:a16="http://schemas.microsoft.com/office/drawing/2014/main" val="2603559932"/>
                  </a:ext>
                </a:extLst>
              </a:tr>
              <a:tr h="589158">
                <a:tc>
                  <a:txBody>
                    <a:bodyPr/>
                    <a:lstStyle/>
                    <a:p>
                      <a:pPr algn="ctr"/>
                      <a:r>
                        <a:rPr lang="en-US" sz="1600" b="1" i="0" dirty="0">
                          <a:solidFill>
                            <a:srgbClr val="002060"/>
                          </a:solidFill>
                          <a:latin typeface="Garamond" panose="02020404030301010803" pitchFamily="18" charset="0"/>
                        </a:rPr>
                        <a:t>Post-Map Hearing (CC)</a:t>
                      </a:r>
                    </a:p>
                    <a:p>
                      <a:pPr algn="ctr"/>
                      <a:r>
                        <a:rPr lang="en-US" sz="1600" b="0" i="0" dirty="0">
                          <a:solidFill>
                            <a:srgbClr val="002060"/>
                          </a:solidFill>
                          <a:latin typeface="Garamond" panose="02020404030301010803" pitchFamily="18" charset="0"/>
                        </a:rPr>
                        <a:t>Feb. 15</a:t>
                      </a:r>
                    </a:p>
                  </a:txBody>
                  <a:tcPr/>
                </a:tc>
                <a:tc>
                  <a:txBody>
                    <a:bodyPr/>
                    <a:lstStyle/>
                    <a:p>
                      <a:r>
                        <a:rPr lang="en-US" sz="1600" b="0" dirty="0">
                          <a:solidFill>
                            <a:srgbClr val="002060"/>
                          </a:solidFill>
                          <a:latin typeface="Garamond" panose="02020404030301010803" pitchFamily="18" charset="0"/>
                        </a:rPr>
                        <a:t>Second public to review proposed map(s) and introduce an ordinance to adopt a map.</a:t>
                      </a:r>
                    </a:p>
                  </a:txBody>
                  <a:tcPr/>
                </a:tc>
                <a:extLst>
                  <a:ext uri="{0D108BD9-81ED-4DB2-BD59-A6C34878D82A}">
                    <a16:rowId xmlns:a16="http://schemas.microsoft.com/office/drawing/2014/main" val="2633527437"/>
                  </a:ext>
                </a:extLst>
              </a:tr>
              <a:tr h="589158">
                <a:tc>
                  <a:txBody>
                    <a:bodyPr/>
                    <a:lstStyle/>
                    <a:p>
                      <a:pPr algn="ctr"/>
                      <a:r>
                        <a:rPr lang="en-US" sz="1600" b="1" dirty="0">
                          <a:solidFill>
                            <a:srgbClr val="002060"/>
                          </a:solidFill>
                          <a:latin typeface="Garamond" panose="02020404030301010803" pitchFamily="18" charset="0"/>
                        </a:rPr>
                        <a:t>Map Adoption (CC)</a:t>
                      </a:r>
                    </a:p>
                    <a:p>
                      <a:pPr algn="ctr"/>
                      <a:r>
                        <a:rPr lang="en-US" sz="1600" b="0" dirty="0">
                          <a:solidFill>
                            <a:srgbClr val="002060"/>
                          </a:solidFill>
                          <a:latin typeface="Garamond" panose="02020404030301010803" pitchFamily="18" charset="0"/>
                        </a:rPr>
                        <a:t>Mar. 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latin typeface="Garamond" panose="02020404030301010803" pitchFamily="18" charset="0"/>
                        </a:rPr>
                        <a:t>Final map must be posted at least 7 days prior to adoption.</a:t>
                      </a:r>
                    </a:p>
                    <a:p>
                      <a:r>
                        <a:rPr lang="en-US" sz="1600" b="0" dirty="0">
                          <a:solidFill>
                            <a:srgbClr val="002060"/>
                          </a:solidFill>
                          <a:latin typeface="Garamond" panose="02020404030301010803" pitchFamily="18" charset="0"/>
                        </a:rPr>
                        <a:t>Map adopted via ordinance. </a:t>
                      </a:r>
                      <a:r>
                        <a:rPr lang="en-US" sz="1600" b="1" dirty="0">
                          <a:solidFill>
                            <a:srgbClr val="002060"/>
                          </a:solidFill>
                          <a:latin typeface="Garamond" panose="02020404030301010803" pitchFamily="18" charset="0"/>
                        </a:rPr>
                        <a:t>Deadline to adopt: Apr. 17, 2021</a:t>
                      </a:r>
                      <a:endParaRPr lang="en-US" sz="1600" b="0" dirty="0">
                        <a:solidFill>
                          <a:srgbClr val="002060"/>
                        </a:solidFill>
                        <a:latin typeface="Garamond" panose="02020404030301010803" pitchFamily="18" charset="0"/>
                      </a:endParaRPr>
                    </a:p>
                  </a:txBody>
                  <a:tcPr/>
                </a:tc>
                <a:extLst>
                  <a:ext uri="{0D108BD9-81ED-4DB2-BD59-A6C34878D82A}">
                    <a16:rowId xmlns:a16="http://schemas.microsoft.com/office/drawing/2014/main" val="316144678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304800" y="-139917"/>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 Communities of Interest</a:t>
            </a:r>
            <a:endParaRPr dirty="0"/>
          </a:p>
        </p:txBody>
      </p:sp>
      <p:sp>
        <p:nvSpPr>
          <p:cNvPr id="183" name="Google Shape;183;p7"/>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January 19, 2022</a:t>
            </a:r>
          </a:p>
        </p:txBody>
      </p:sp>
      <p:sp>
        <p:nvSpPr>
          <p:cNvPr id="184" name="Google Shape;184;p7"/>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dirty="0"/>
          </a:p>
        </p:txBody>
      </p:sp>
      <p:graphicFrame>
        <p:nvGraphicFramePr>
          <p:cNvPr id="2" name="Table 1">
            <a:extLst>
              <a:ext uri="{FF2B5EF4-FFF2-40B4-BE49-F238E27FC236}">
                <a16:creationId xmlns:a16="http://schemas.microsoft.com/office/drawing/2014/main" id="{27AF378F-0397-48D4-8B2D-9793410F5C22}"/>
              </a:ext>
            </a:extLst>
          </p:cNvPr>
          <p:cNvGraphicFramePr>
            <a:graphicFrameLocks noGrp="1"/>
          </p:cNvGraphicFramePr>
          <p:nvPr>
            <p:extLst>
              <p:ext uri="{D42A27DB-BD31-4B8C-83A1-F6EECF244321}">
                <p14:modId xmlns:p14="http://schemas.microsoft.com/office/powerpoint/2010/main" val="1626602465"/>
              </p:ext>
            </p:extLst>
          </p:nvPr>
        </p:nvGraphicFramePr>
        <p:xfrm>
          <a:off x="604836" y="1046017"/>
          <a:ext cx="7995699" cy="4881563"/>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7995699">
                  <a:extLst>
                    <a:ext uri="{9D8B030D-6E8A-4147-A177-3AD203B41FA5}">
                      <a16:colId xmlns:a16="http://schemas.microsoft.com/office/drawing/2014/main" val="1451251659"/>
                    </a:ext>
                  </a:extLst>
                </a:gridCol>
              </a:tblGrid>
              <a:tr h="4384961">
                <a:tc>
                  <a: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Canada Cove with other senior housing.</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Frenchman’s Creek with northern district.</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Oak Park undivided.</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Alsace Lorraine with Ocean Colony</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Arleta Park</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Household Income</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Renters v. Owners</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Downtown</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Senior Communities</a:t>
                      </a: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2060"/>
                          </a:solidFill>
                          <a:effectLst/>
                          <a:latin typeface="Garamond" panose="02020404030301010803" pitchFamily="18" charset="0"/>
                        </a:rPr>
                        <a:t>Traffic Issues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rgbClr val="002060"/>
                        </a:solidFill>
                        <a:effectLst/>
                        <a:latin typeface="Garamond" panose="02020404030301010803" pitchFamily="18" charset="0"/>
                      </a:endParaRPr>
                    </a:p>
                  </a:txBody>
                  <a:tcPr marL="61193" marR="61193" marT="0" marB="0">
                    <a:solidFill>
                      <a:schemeClr val="bg1">
                        <a:lumMod val="95000"/>
                      </a:schemeClr>
                    </a:solidFill>
                  </a:tcPr>
                </a:tc>
                <a:extLst>
                  <a:ext uri="{0D108BD9-81ED-4DB2-BD59-A6C34878D82A}">
                    <a16:rowId xmlns:a16="http://schemas.microsoft.com/office/drawing/2014/main" val="2292828780"/>
                  </a:ext>
                </a:extLst>
              </a:tr>
            </a:tbl>
          </a:graphicData>
        </a:graphic>
      </p:graphicFrame>
    </p:spTree>
    <p:extLst>
      <p:ext uri="{BB962C8B-B14F-4D97-AF65-F5344CB8AC3E}">
        <p14:creationId xmlns:p14="http://schemas.microsoft.com/office/powerpoint/2010/main" val="319584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body" idx="4294967295"/>
          </p:nvPr>
        </p:nvSpPr>
        <p:spPr>
          <a:xfrm>
            <a:off x="111576" y="2013046"/>
            <a:ext cx="2590800" cy="1413000"/>
          </a:xfrm>
          <a:prstGeom prst="rect">
            <a:avLst/>
          </a:prstGeom>
          <a:noFill/>
          <a:ln w="9525" cap="flat" cmpd="sng">
            <a:solidFill>
              <a:srgbClr val="C13F3F"/>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r>
              <a:rPr lang="en-US" sz="6400" b="1" dirty="0">
                <a:solidFill>
                  <a:srgbClr val="002060"/>
                </a:solidFill>
              </a:rPr>
              <a:t>Equal Population</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Federal</a:t>
            </a:r>
            <a:r>
              <a:rPr lang="en-US" sz="6400" dirty="0">
                <a:solidFill>
                  <a:srgbClr val="002060"/>
                </a:solidFill>
              </a:rPr>
              <a:t> </a:t>
            </a:r>
            <a:r>
              <a:rPr lang="en-US" sz="6400" b="1" dirty="0">
                <a:solidFill>
                  <a:srgbClr val="002060"/>
                </a:solidFill>
              </a:rPr>
              <a:t>Voting Rights Act</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No Racial Gerrymandering</a:t>
            </a:r>
            <a:endParaRPr sz="6400" dirty="0">
              <a:solidFill>
                <a:srgbClr val="002060"/>
              </a:solidFill>
            </a:endParaRPr>
          </a:p>
          <a:p>
            <a:pPr marL="640080" lvl="1" indent="-175641" algn="l" rtl="0">
              <a:spcBef>
                <a:spcPts val="550"/>
              </a:spcBef>
              <a:spcAft>
                <a:spcPts val="0"/>
              </a:spcAft>
              <a:buSzPct val="70000"/>
              <a:buNone/>
            </a:pPr>
            <a:endParaRPr sz="2400" dirty="0"/>
          </a:p>
        </p:txBody>
      </p:sp>
      <p:sp>
        <p:nvSpPr>
          <p:cNvPr id="139" name="Google Shape;139;p3"/>
          <p:cNvSpPr txBox="1">
            <a:spLocks noGrp="1"/>
          </p:cNvSpPr>
          <p:nvPr>
            <p:ph type="body" idx="4294967295"/>
          </p:nvPr>
        </p:nvSpPr>
        <p:spPr>
          <a:xfrm>
            <a:off x="6025200" y="1983575"/>
            <a:ext cx="3007200" cy="3892800"/>
          </a:xfrm>
          <a:prstGeom prst="rect">
            <a:avLst/>
          </a:prstGeom>
          <a:noFill/>
          <a:ln w="9525" cap="flat" cmpd="sng">
            <a:solidFill>
              <a:srgbClr val="AFC9C3"/>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dirty="0">
                <a:solidFill>
                  <a:srgbClr val="002060"/>
                </a:solidFill>
              </a:rPr>
              <a:t>Minimize voters shifted to different election years</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Respect voters’ choices / continuity in office</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Future population growth</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Preserving the core of existing districts</a:t>
            </a:r>
            <a:endParaRPr sz="1600" dirty="0">
              <a:solidFill>
                <a:srgbClr val="002060"/>
              </a:solidFill>
            </a:endParaRPr>
          </a:p>
        </p:txBody>
      </p:sp>
      <p:sp>
        <p:nvSpPr>
          <p:cNvPr id="140" name="Google Shape;140;p3"/>
          <p:cNvSpPr txBox="1"/>
          <p:nvPr/>
        </p:nvSpPr>
        <p:spPr>
          <a:xfrm>
            <a:off x="111576" y="1368522"/>
            <a:ext cx="2590800" cy="639900"/>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1. Federal Laws</a:t>
            </a:r>
            <a:endParaRPr sz="1800" dirty="0"/>
          </a:p>
        </p:txBody>
      </p:sp>
      <p:sp>
        <p:nvSpPr>
          <p:cNvPr id="141" name="Google Shape;141;p3"/>
          <p:cNvSpPr txBox="1"/>
          <p:nvPr/>
        </p:nvSpPr>
        <p:spPr>
          <a:xfrm>
            <a:off x="2842875" y="1368525"/>
            <a:ext cx="3039600" cy="639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2. California Criteria for </a:t>
            </a:r>
            <a:br>
              <a:rPr lang="en-US" sz="1800" b="1" i="0" u="none" strike="noStrike" cap="none" dirty="0">
                <a:solidFill>
                  <a:schemeClr val="lt1"/>
                </a:solidFill>
                <a:latin typeface="Garamond"/>
                <a:ea typeface="Garamond"/>
                <a:cs typeface="Garamond"/>
                <a:sym typeface="Garamond"/>
              </a:rPr>
            </a:br>
            <a:r>
              <a:rPr lang="en-US" sz="1800" b="1" i="0" u="none" strike="noStrike" cap="none" dirty="0">
                <a:solidFill>
                  <a:schemeClr val="lt1"/>
                </a:solidFill>
                <a:latin typeface="Garamond"/>
                <a:ea typeface="Garamond"/>
                <a:cs typeface="Garamond"/>
                <a:sym typeface="Garamond"/>
              </a:rPr>
              <a:t>Cities</a:t>
            </a:r>
            <a:endParaRPr sz="1800" dirty="0"/>
          </a:p>
        </p:txBody>
      </p:sp>
      <p:pic>
        <p:nvPicPr>
          <p:cNvPr id="142" name="Google Shape;142;p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8425" y="4247200"/>
            <a:ext cx="2457125" cy="1629175"/>
          </a:xfrm>
          <a:prstGeom prst="rect">
            <a:avLst/>
          </a:prstGeom>
          <a:noFill/>
          <a:ln>
            <a:noFill/>
          </a:ln>
        </p:spPr>
      </p:pic>
      <p:sp>
        <p:nvSpPr>
          <p:cNvPr id="143" name="Google Shape;143;p3"/>
          <p:cNvSpPr txBox="1"/>
          <p:nvPr/>
        </p:nvSpPr>
        <p:spPr>
          <a:xfrm>
            <a:off x="2857788" y="1983575"/>
            <a:ext cx="3009600" cy="3892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Geographically contiguous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Undivided neighborhoods and “communities of interest” </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(Socio-economic geographic areas that should be kept together)</a:t>
            </a:r>
            <a:endParaRPr sz="1450" b="0" i="0" u="none" strike="noStrike" cap="none" dirty="0">
              <a:solidFill>
                <a:srgbClr val="002060"/>
              </a:solidFill>
              <a:latin typeface="Garamond"/>
              <a:ea typeface="Garamond"/>
              <a:cs typeface="Garamond"/>
              <a:sym typeface="Garamond"/>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Easily identifiable boundaries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Compact</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(Do not bypass one group of people to get to a more distant group of people)</a:t>
            </a:r>
          </a:p>
          <a:p>
            <a:pPr marR="0" lvl="0" algn="l" rtl="0">
              <a:spcBef>
                <a:spcPts val="700"/>
              </a:spcBef>
              <a:spcAft>
                <a:spcPts val="0"/>
              </a:spcAft>
            </a:pPr>
            <a:endParaRPr sz="300" dirty="0">
              <a:solidFill>
                <a:srgbClr val="002060"/>
              </a:solidFill>
            </a:endParaRPr>
          </a:p>
          <a:p>
            <a:pPr marL="0" marR="0" lvl="0" indent="0" algn="l" rtl="0">
              <a:spcBef>
                <a:spcPts val="700"/>
              </a:spcBef>
              <a:spcAft>
                <a:spcPts val="0"/>
              </a:spcAft>
              <a:buClr>
                <a:schemeClr val="accent2"/>
              </a:buClr>
              <a:buSzPts val="1080"/>
              <a:buFont typeface="Noto Sans Symbols"/>
              <a:buNone/>
            </a:pPr>
            <a:r>
              <a:rPr lang="en-US" sz="1600" b="1" u="none" strike="noStrike" cap="none" dirty="0">
                <a:solidFill>
                  <a:srgbClr val="C13F3F"/>
                </a:solidFill>
                <a:latin typeface="Garamond"/>
                <a:ea typeface="Garamond"/>
                <a:cs typeface="Garamond"/>
                <a:sym typeface="Garamond"/>
              </a:rPr>
              <a:t>Prohibited:  </a:t>
            </a:r>
            <a:r>
              <a:rPr lang="en-US" sz="1450" b="0" u="none" strike="noStrike" cap="none" dirty="0">
                <a:solidFill>
                  <a:srgbClr val="C13F3F"/>
                </a:solidFill>
                <a:latin typeface="Garamond"/>
                <a:ea typeface="Garamond"/>
                <a:cs typeface="Garamond"/>
                <a:sym typeface="Garamond"/>
              </a:rPr>
              <a:t>“Shall not favor or discriminate against a political party.”</a:t>
            </a:r>
            <a:endParaRPr sz="1450" b="0" u="none" strike="noStrike" cap="none" dirty="0">
              <a:solidFill>
                <a:srgbClr val="C13F3F"/>
              </a:solidFill>
              <a:latin typeface="Garamond"/>
              <a:ea typeface="Garamond"/>
              <a:cs typeface="Garamond"/>
              <a:sym typeface="Garamond"/>
            </a:endParaRPr>
          </a:p>
        </p:txBody>
      </p:sp>
      <p:sp>
        <p:nvSpPr>
          <p:cNvPr id="144" name="Google Shape;144;p3"/>
          <p:cNvSpPr txBox="1"/>
          <p:nvPr/>
        </p:nvSpPr>
        <p:spPr>
          <a:xfrm>
            <a:off x="6022937" y="1368525"/>
            <a:ext cx="3007200" cy="639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3. Other Traditional Redistricting Principles</a:t>
            </a:r>
            <a:endParaRPr sz="1800" dirty="0"/>
          </a:p>
        </p:txBody>
      </p:sp>
      <p:sp>
        <p:nvSpPr>
          <p:cNvPr id="146" name="Google Shape;146;p3"/>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dirty="0"/>
          </a:p>
        </p:txBody>
      </p:sp>
      <p:cxnSp>
        <p:nvCxnSpPr>
          <p:cNvPr id="147" name="Google Shape;147;p3"/>
          <p:cNvCxnSpPr/>
          <p:nvPr/>
        </p:nvCxnSpPr>
        <p:spPr>
          <a:xfrm>
            <a:off x="3057000" y="9009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6" name="Title 1">
            <a:extLst>
              <a:ext uri="{FF2B5EF4-FFF2-40B4-BE49-F238E27FC236}">
                <a16:creationId xmlns:a16="http://schemas.microsoft.com/office/drawing/2014/main" id="{5F772203-E04B-4ED9-85FB-B3633530C495}"/>
              </a:ext>
            </a:extLst>
          </p:cNvPr>
          <p:cNvSpPr>
            <a:spLocks noGrp="1"/>
          </p:cNvSpPr>
          <p:nvPr>
            <p:ph type="title"/>
          </p:nvPr>
        </p:nvSpPr>
        <p:spPr>
          <a:xfrm>
            <a:off x="0" y="0"/>
            <a:ext cx="9144000" cy="914400"/>
          </a:xfrm>
        </p:spPr>
        <p:txBody>
          <a:bodyPr>
            <a:normAutofit/>
          </a:bodyPr>
          <a:lstStyle/>
          <a:p>
            <a:r>
              <a:rPr lang="en-US" altLang="en-US" sz="4000" b="1" dirty="0"/>
              <a:t>Redistricting Rules and Goals</a:t>
            </a:r>
            <a:endParaRPr lang="en-US"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0A13-4DB3-401A-91BE-C24A326C614C}"/>
              </a:ext>
            </a:extLst>
          </p:cNvPr>
          <p:cNvSpPr>
            <a:spLocks noGrp="1"/>
          </p:cNvSpPr>
          <p:nvPr>
            <p:ph type="title"/>
          </p:nvPr>
        </p:nvSpPr>
        <p:spPr>
          <a:xfrm>
            <a:off x="0" y="0"/>
            <a:ext cx="5715000" cy="914400"/>
          </a:xfrm>
        </p:spPr>
        <p:txBody>
          <a:bodyPr/>
          <a:lstStyle/>
          <a:p>
            <a:r>
              <a:rPr lang="en-US" dirty="0"/>
              <a:t>Current Districts</a:t>
            </a:r>
          </a:p>
        </p:txBody>
      </p:sp>
      <p:sp>
        <p:nvSpPr>
          <p:cNvPr id="4" name="Date Placeholder 3">
            <a:extLst>
              <a:ext uri="{FF2B5EF4-FFF2-40B4-BE49-F238E27FC236}">
                <a16:creationId xmlns:a16="http://schemas.microsoft.com/office/drawing/2014/main" id="{7A720D91-FD25-4DEA-8584-E66B2C4EA984}"/>
              </a:ext>
            </a:extLst>
          </p:cNvPr>
          <p:cNvSpPr>
            <a:spLocks noGrp="1"/>
          </p:cNvSpPr>
          <p:nvPr>
            <p:ph type="dt" sz="half" idx="2"/>
          </p:nvPr>
        </p:nvSpPr>
        <p:spPr/>
        <p:txBody>
          <a:bodyPr/>
          <a:lstStyle/>
          <a:p>
            <a:r>
              <a:rPr lang="en-US" dirty="0"/>
              <a:t>January 19, 2022</a:t>
            </a:r>
          </a:p>
        </p:txBody>
      </p:sp>
      <p:pic>
        <p:nvPicPr>
          <p:cNvPr id="6" name="Picture 5" descr="Map&#10;&#10;Description automatically generated">
            <a:extLst>
              <a:ext uri="{FF2B5EF4-FFF2-40B4-BE49-F238E27FC236}">
                <a16:creationId xmlns:a16="http://schemas.microsoft.com/office/drawing/2014/main" id="{3F787574-0563-4909-A931-216F5FA69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5459"/>
            <a:ext cx="3352800" cy="6263449"/>
          </a:xfrm>
          <a:prstGeom prst="rect">
            <a:avLst/>
          </a:prstGeom>
          <a:ln>
            <a:solidFill>
              <a:srgbClr val="0070C0"/>
            </a:solidFill>
          </a:ln>
          <a:effectLst>
            <a:outerShdw blurRad="50800" dist="38100" dir="2700000" algn="tl" rotWithShape="0">
              <a:prstClr val="black">
                <a:alpha val="40000"/>
              </a:prstClr>
            </a:outerShdw>
          </a:effectLst>
        </p:spPr>
      </p:pic>
      <p:pic>
        <p:nvPicPr>
          <p:cNvPr id="8" name="Picture 7" descr="Map&#10;&#10;Description automatically generated">
            <a:extLst>
              <a:ext uri="{FF2B5EF4-FFF2-40B4-BE49-F238E27FC236}">
                <a16:creationId xmlns:a16="http://schemas.microsoft.com/office/drawing/2014/main" id="{20F9D9B9-071A-424A-81EC-397196B37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5165436" cy="4968053"/>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156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74CE-E61A-46B8-9563-99C9DF01A249}"/>
              </a:ext>
            </a:extLst>
          </p:cNvPr>
          <p:cNvSpPr>
            <a:spLocks noGrp="1"/>
          </p:cNvSpPr>
          <p:nvPr>
            <p:ph type="title"/>
          </p:nvPr>
        </p:nvSpPr>
        <p:spPr>
          <a:xfrm>
            <a:off x="10065" y="-2618"/>
            <a:ext cx="9144000" cy="1477628"/>
          </a:xfrm>
        </p:spPr>
        <p:txBody>
          <a:bodyPr>
            <a:noAutofit/>
          </a:bodyPr>
          <a:lstStyle/>
          <a:p>
            <a:r>
              <a:rPr lang="en-US" sz="3200" b="1" dirty="0"/>
              <a:t>Demographic Summary of Existing Districts</a:t>
            </a:r>
          </a:p>
        </p:txBody>
      </p:sp>
      <p:sp>
        <p:nvSpPr>
          <p:cNvPr id="4" name="TextBox 3">
            <a:extLst>
              <a:ext uri="{FF2B5EF4-FFF2-40B4-BE49-F238E27FC236}">
                <a16:creationId xmlns:a16="http://schemas.microsoft.com/office/drawing/2014/main" id="{21B09B3F-4DC6-45C9-B0D2-8DF7842981B6}"/>
              </a:ext>
            </a:extLst>
          </p:cNvPr>
          <p:cNvSpPr txBox="1"/>
          <p:nvPr/>
        </p:nvSpPr>
        <p:spPr>
          <a:xfrm>
            <a:off x="1105653" y="3747406"/>
            <a:ext cx="6695535" cy="1053194"/>
          </a:xfrm>
          <a:prstGeom prst="rect">
            <a:avLst/>
          </a:prstGeom>
          <a:solidFill>
            <a:schemeClr val="accent4">
              <a:lumMod val="20000"/>
              <a:lumOff val="80000"/>
            </a:schemeClr>
          </a:solidFill>
        </p:spPr>
        <p:txBody>
          <a:bodyPr wrap="square" rtlCol="0">
            <a:spAutoFit/>
          </a:bodyPr>
          <a:lstStyle/>
          <a:p>
            <a:pPr algn="ctr"/>
            <a:r>
              <a:rPr lang="en-US" sz="2000" b="1" dirty="0">
                <a:latin typeface="Garamond" panose="02020404030301010803" pitchFamily="18" charset="0"/>
              </a:rPr>
              <a:t>Official California-Adjusted 2021 Redistricting Data</a:t>
            </a:r>
          </a:p>
          <a:p>
            <a:pPr algn="ctr"/>
            <a:r>
              <a:rPr lang="en-US" sz="2000" b="1" dirty="0">
                <a:latin typeface="Garamond" panose="02020404030301010803" pitchFamily="18" charset="0"/>
              </a:rPr>
              <a:t>Only required change is about 200 people out of District 4 into Districts 2 and 3.</a:t>
            </a:r>
          </a:p>
        </p:txBody>
      </p:sp>
      <p:pic>
        <p:nvPicPr>
          <p:cNvPr id="6" name="Picture 5">
            <a:extLst>
              <a:ext uri="{FF2B5EF4-FFF2-40B4-BE49-F238E27FC236}">
                <a16:creationId xmlns:a16="http://schemas.microsoft.com/office/drawing/2014/main" id="{0E04CE15-4B90-44E0-BDE2-2C93082A0D07}"/>
              </a:ext>
            </a:extLst>
          </p:cNvPr>
          <p:cNvPicPr>
            <a:picLocks noChangeAspect="1"/>
          </p:cNvPicPr>
          <p:nvPr/>
        </p:nvPicPr>
        <p:blipFill>
          <a:blip r:embed="rId3"/>
          <a:stretch>
            <a:fillRect/>
          </a:stretch>
        </p:blipFill>
        <p:spPr>
          <a:xfrm>
            <a:off x="193075" y="1828800"/>
            <a:ext cx="8757849" cy="1477628"/>
          </a:xfrm>
          <a:prstGeom prst="rect">
            <a:avLst/>
          </a:prstGeom>
        </p:spPr>
      </p:pic>
    </p:spTree>
    <p:extLst>
      <p:ext uri="{BB962C8B-B14F-4D97-AF65-F5344CB8AC3E}">
        <p14:creationId xmlns:p14="http://schemas.microsoft.com/office/powerpoint/2010/main" val="419069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1299-448A-4055-AD65-FADC0F4DB8A5}"/>
              </a:ext>
            </a:extLst>
          </p:cNvPr>
          <p:cNvSpPr>
            <a:spLocks noGrp="1"/>
          </p:cNvSpPr>
          <p:nvPr>
            <p:ph type="title"/>
          </p:nvPr>
        </p:nvSpPr>
        <p:spPr/>
        <p:txBody>
          <a:bodyPr/>
          <a:lstStyle/>
          <a:p>
            <a:r>
              <a:rPr lang="en-US" dirty="0"/>
              <a:t>Preferred Map</a:t>
            </a:r>
          </a:p>
        </p:txBody>
      </p:sp>
      <p:sp>
        <p:nvSpPr>
          <p:cNvPr id="4" name="Content Placeholder 3">
            <a:extLst>
              <a:ext uri="{FF2B5EF4-FFF2-40B4-BE49-F238E27FC236}">
                <a16:creationId xmlns:a16="http://schemas.microsoft.com/office/drawing/2014/main" id="{7EB916F7-CC8E-4547-B57D-40C6F71AB189}"/>
              </a:ext>
            </a:extLst>
          </p:cNvPr>
          <p:cNvSpPr>
            <a:spLocks noGrp="1"/>
          </p:cNvSpPr>
          <p:nvPr>
            <p:ph sz="quarter" idx="1"/>
          </p:nvPr>
        </p:nvSpPr>
        <p:spPr/>
        <p:txBody>
          <a:bodyPr>
            <a:normAutofit fontScale="92500" lnSpcReduction="10000"/>
          </a:bodyPr>
          <a:lstStyle/>
          <a:p>
            <a:pPr marL="0" indent="0" algn="l">
              <a:buNone/>
            </a:pPr>
            <a:r>
              <a:rPr lang="en-US" sz="2400" b="1" i="0" dirty="0">
                <a:solidFill>
                  <a:srgbClr val="555555"/>
                </a:solidFill>
                <a:effectLst/>
              </a:rPr>
              <a:t>Preferred Map Identified on 1-19-2022</a:t>
            </a:r>
            <a:r>
              <a:rPr lang="en-US" sz="2400" b="0" i="0" dirty="0">
                <a:solidFill>
                  <a:srgbClr val="555555"/>
                </a:solidFill>
                <a:effectLst/>
              </a:rPr>
              <a:t>:</a:t>
            </a:r>
          </a:p>
          <a:p>
            <a:pPr algn="l"/>
            <a:r>
              <a:rPr lang="en-US" sz="2400" b="0" i="0" dirty="0">
                <a:solidFill>
                  <a:srgbClr val="555555"/>
                </a:solidFill>
                <a:effectLst/>
              </a:rPr>
              <a:t>Map 504c (</a:t>
            </a:r>
            <a:r>
              <a:rPr lang="en-US" sz="2400" b="0" i="0" u="none" strike="noStrike" dirty="0">
                <a:solidFill>
                  <a:srgbClr val="EA9532"/>
                </a:solidFill>
                <a:effectLst/>
                <a:hlinkClick r:id="rId2"/>
              </a:rPr>
              <a:t>full </a:t>
            </a:r>
            <a:r>
              <a:rPr lang="en-US" sz="2400" b="0" i="0" dirty="0">
                <a:solidFill>
                  <a:srgbClr val="555555"/>
                </a:solidFill>
                <a:effectLst/>
              </a:rPr>
              <a:t>version or </a:t>
            </a:r>
            <a:r>
              <a:rPr lang="en-US" sz="2400" b="0" i="0" u="none" strike="noStrike" dirty="0">
                <a:solidFill>
                  <a:srgbClr val="EA9532"/>
                </a:solidFill>
                <a:effectLst/>
                <a:hlinkClick r:id="rId3"/>
              </a:rPr>
              <a:t>detail</a:t>
            </a:r>
            <a:r>
              <a:rPr lang="en-US" sz="2400" b="0" i="0" dirty="0">
                <a:solidFill>
                  <a:srgbClr val="555555"/>
                </a:solidFill>
                <a:effectLst/>
              </a:rPr>
              <a:t>, </a:t>
            </a:r>
            <a:r>
              <a:rPr lang="en-US" sz="2400" b="0" i="0" u="none" strike="noStrike" dirty="0">
                <a:solidFill>
                  <a:srgbClr val="EA9532"/>
                </a:solidFill>
                <a:effectLst/>
                <a:hlinkClick r:id="rId4"/>
              </a:rPr>
              <a:t>demographics</a:t>
            </a:r>
            <a:r>
              <a:rPr lang="en-US" sz="2400" b="0" i="0" dirty="0">
                <a:solidFill>
                  <a:srgbClr val="555555"/>
                </a:solidFill>
                <a:effectLst/>
              </a:rPr>
              <a:t>)</a:t>
            </a:r>
          </a:p>
          <a:p>
            <a:pPr marL="0" indent="0" algn="l">
              <a:buNone/>
            </a:pPr>
            <a:endParaRPr lang="en-US" sz="2400" b="1" i="0" dirty="0">
              <a:solidFill>
                <a:srgbClr val="555555"/>
              </a:solidFill>
              <a:effectLst/>
            </a:endParaRPr>
          </a:p>
          <a:p>
            <a:pPr marL="0" indent="0" algn="l">
              <a:buNone/>
            </a:pPr>
            <a:r>
              <a:rPr lang="en-US" sz="2400" b="1" i="0" dirty="0">
                <a:solidFill>
                  <a:srgbClr val="555555"/>
                </a:solidFill>
                <a:effectLst/>
              </a:rPr>
              <a:t>Focus Maps Identified on 12-16-2021 </a:t>
            </a:r>
            <a:r>
              <a:rPr lang="en-US" sz="2400" b="0" i="0" dirty="0">
                <a:solidFill>
                  <a:srgbClr val="555555"/>
                </a:solidFill>
                <a:effectLst/>
              </a:rPr>
              <a:t>(in ranked order):</a:t>
            </a:r>
          </a:p>
          <a:p>
            <a:pPr algn="l"/>
            <a:r>
              <a:rPr lang="en-US" sz="2400" b="0" i="0" u="sng" dirty="0">
                <a:solidFill>
                  <a:srgbClr val="555555"/>
                </a:solidFill>
                <a:effectLst/>
              </a:rPr>
              <a:t>5-District Plans</a:t>
            </a:r>
            <a:endParaRPr lang="en-US" sz="2400" b="0" i="0" dirty="0">
              <a:solidFill>
                <a:srgbClr val="555555"/>
              </a:solidFill>
              <a:effectLst/>
            </a:endParaRPr>
          </a:p>
          <a:p>
            <a:pPr algn="l"/>
            <a:r>
              <a:rPr lang="en-US" sz="2400" b="0" i="0" dirty="0">
                <a:solidFill>
                  <a:srgbClr val="555555"/>
                </a:solidFill>
                <a:effectLst/>
              </a:rPr>
              <a:t>Map 504c (</a:t>
            </a:r>
            <a:r>
              <a:rPr lang="en-US" sz="2400" b="0" i="0" u="none" strike="noStrike" dirty="0">
                <a:solidFill>
                  <a:srgbClr val="EA9532"/>
                </a:solidFill>
                <a:effectLst/>
                <a:hlinkClick r:id="rId2"/>
              </a:rPr>
              <a:t>full </a:t>
            </a:r>
            <a:r>
              <a:rPr lang="en-US" sz="2400" b="0" i="0" dirty="0">
                <a:solidFill>
                  <a:srgbClr val="555555"/>
                </a:solidFill>
                <a:effectLst/>
              </a:rPr>
              <a:t>version or </a:t>
            </a:r>
            <a:r>
              <a:rPr lang="en-US" sz="2400" b="0" i="0" u="none" strike="noStrike" dirty="0">
                <a:solidFill>
                  <a:srgbClr val="EA9532"/>
                </a:solidFill>
                <a:effectLst/>
                <a:hlinkClick r:id="rId3"/>
              </a:rPr>
              <a:t>detail</a:t>
            </a:r>
            <a:r>
              <a:rPr lang="en-US" sz="2400" b="0" i="0" dirty="0">
                <a:solidFill>
                  <a:srgbClr val="555555"/>
                </a:solidFill>
                <a:effectLst/>
              </a:rPr>
              <a:t>, </a:t>
            </a:r>
            <a:r>
              <a:rPr lang="en-US" sz="2400" b="0" i="0" u="none" strike="noStrike" dirty="0">
                <a:solidFill>
                  <a:srgbClr val="EA9532"/>
                </a:solidFill>
                <a:effectLst/>
                <a:hlinkClick r:id="rId4"/>
              </a:rPr>
              <a:t>demographics</a:t>
            </a:r>
            <a:r>
              <a:rPr lang="en-US" sz="2400" b="0" i="0" dirty="0">
                <a:solidFill>
                  <a:srgbClr val="555555"/>
                </a:solidFill>
                <a:effectLst/>
              </a:rPr>
              <a:t>)</a:t>
            </a:r>
          </a:p>
          <a:p>
            <a:pPr algn="l"/>
            <a:r>
              <a:rPr lang="en-US" sz="2400" b="0" i="0" dirty="0">
                <a:solidFill>
                  <a:srgbClr val="555555"/>
                </a:solidFill>
                <a:effectLst/>
              </a:rPr>
              <a:t>Map 503b (</a:t>
            </a:r>
            <a:r>
              <a:rPr lang="en-US" sz="2400" b="0" i="0" u="none" strike="noStrike" dirty="0">
                <a:solidFill>
                  <a:srgbClr val="EA9532"/>
                </a:solidFill>
                <a:effectLst/>
                <a:hlinkClick r:id="rId5"/>
              </a:rPr>
              <a:t>full </a:t>
            </a:r>
            <a:r>
              <a:rPr lang="en-US" sz="2400" b="0" i="0" dirty="0">
                <a:solidFill>
                  <a:srgbClr val="555555"/>
                </a:solidFill>
                <a:effectLst/>
              </a:rPr>
              <a:t>version or </a:t>
            </a:r>
            <a:r>
              <a:rPr lang="en-US" sz="2400" b="0" i="0" u="none" strike="noStrike" dirty="0">
                <a:solidFill>
                  <a:srgbClr val="EA9532"/>
                </a:solidFill>
                <a:effectLst/>
                <a:hlinkClick r:id="rId6"/>
              </a:rPr>
              <a:t>detail</a:t>
            </a:r>
            <a:r>
              <a:rPr lang="en-US" sz="2400" b="0" i="0" dirty="0">
                <a:solidFill>
                  <a:srgbClr val="555555"/>
                </a:solidFill>
                <a:effectLst/>
              </a:rPr>
              <a:t>, </a:t>
            </a:r>
            <a:r>
              <a:rPr lang="en-US" sz="2400" b="0" i="0" u="none" strike="noStrike" dirty="0">
                <a:solidFill>
                  <a:srgbClr val="EA9532"/>
                </a:solidFill>
                <a:effectLst/>
                <a:hlinkClick r:id="rId7"/>
              </a:rPr>
              <a:t>demographics</a:t>
            </a:r>
            <a:r>
              <a:rPr lang="en-US" sz="2400" b="0" i="0" dirty="0">
                <a:solidFill>
                  <a:srgbClr val="555555"/>
                </a:solidFill>
                <a:effectLst/>
              </a:rPr>
              <a:t>)</a:t>
            </a:r>
          </a:p>
          <a:p>
            <a:pPr algn="l"/>
            <a:r>
              <a:rPr lang="en-US" sz="2400" b="0" i="0" u="sng" dirty="0">
                <a:solidFill>
                  <a:srgbClr val="555555"/>
                </a:solidFill>
                <a:effectLst/>
              </a:rPr>
              <a:t>4-District Plans</a:t>
            </a:r>
            <a:endParaRPr lang="en-US" sz="2400" b="0" i="0" dirty="0">
              <a:solidFill>
                <a:srgbClr val="555555"/>
              </a:solidFill>
              <a:effectLst/>
            </a:endParaRPr>
          </a:p>
          <a:p>
            <a:pPr algn="l"/>
            <a:r>
              <a:rPr lang="en-US" sz="2400" b="0" i="0" dirty="0">
                <a:solidFill>
                  <a:srgbClr val="555555"/>
                </a:solidFill>
                <a:effectLst/>
              </a:rPr>
              <a:t>Map 402 (</a:t>
            </a:r>
            <a:r>
              <a:rPr lang="en-US" sz="2400" b="0" i="0" u="none" strike="noStrike" dirty="0">
                <a:solidFill>
                  <a:srgbClr val="EA9532"/>
                </a:solidFill>
                <a:effectLst/>
                <a:hlinkClick r:id="rId8"/>
              </a:rPr>
              <a:t>full </a:t>
            </a:r>
            <a:r>
              <a:rPr lang="en-US" sz="2400" b="0" i="0" dirty="0">
                <a:solidFill>
                  <a:srgbClr val="555555"/>
                </a:solidFill>
                <a:effectLst/>
              </a:rPr>
              <a:t>version or </a:t>
            </a:r>
            <a:r>
              <a:rPr lang="en-US" sz="2400" b="0" i="0" u="none" strike="noStrike" dirty="0">
                <a:solidFill>
                  <a:srgbClr val="EA9532"/>
                </a:solidFill>
                <a:effectLst/>
                <a:hlinkClick r:id="rId9"/>
              </a:rPr>
              <a:t>detail</a:t>
            </a:r>
            <a:r>
              <a:rPr lang="en-US" sz="2400" b="0" i="0" dirty="0">
                <a:solidFill>
                  <a:srgbClr val="555555"/>
                </a:solidFill>
                <a:effectLst/>
              </a:rPr>
              <a:t>, </a:t>
            </a:r>
            <a:r>
              <a:rPr lang="en-US" sz="2400" b="0" i="0" u="none" strike="noStrike" dirty="0">
                <a:solidFill>
                  <a:srgbClr val="EA9532"/>
                </a:solidFill>
                <a:effectLst/>
                <a:hlinkClick r:id="rId10"/>
              </a:rPr>
              <a:t>demographics</a:t>
            </a:r>
            <a:r>
              <a:rPr lang="en-US" sz="2400" b="0" i="0" dirty="0">
                <a:solidFill>
                  <a:srgbClr val="555555"/>
                </a:solidFill>
                <a:effectLst/>
              </a:rPr>
              <a:t>)</a:t>
            </a:r>
          </a:p>
          <a:p>
            <a:pPr algn="l"/>
            <a:r>
              <a:rPr lang="en-US" sz="2400" b="0" i="0" dirty="0">
                <a:solidFill>
                  <a:srgbClr val="555555"/>
                </a:solidFill>
                <a:effectLst/>
              </a:rPr>
              <a:t>Map 403b (</a:t>
            </a:r>
            <a:r>
              <a:rPr lang="en-US" sz="2400" b="0" i="0" u="none" strike="noStrike" dirty="0">
                <a:solidFill>
                  <a:srgbClr val="EA9532"/>
                </a:solidFill>
                <a:effectLst/>
                <a:hlinkClick r:id="rId11"/>
              </a:rPr>
              <a:t>full </a:t>
            </a:r>
            <a:r>
              <a:rPr lang="en-US" sz="2400" b="0" i="0" dirty="0">
                <a:solidFill>
                  <a:srgbClr val="555555"/>
                </a:solidFill>
                <a:effectLst/>
              </a:rPr>
              <a:t>version or </a:t>
            </a:r>
            <a:r>
              <a:rPr lang="en-US" sz="2400" b="0" i="0" u="none" strike="noStrike" dirty="0">
                <a:solidFill>
                  <a:srgbClr val="EA9532"/>
                </a:solidFill>
                <a:effectLst/>
                <a:hlinkClick r:id="rId12"/>
              </a:rPr>
              <a:t>detail</a:t>
            </a:r>
            <a:r>
              <a:rPr lang="en-US" sz="2400" b="0" i="0" dirty="0">
                <a:solidFill>
                  <a:srgbClr val="555555"/>
                </a:solidFill>
                <a:effectLst/>
              </a:rPr>
              <a:t>, </a:t>
            </a:r>
            <a:r>
              <a:rPr lang="en-US" sz="2400" b="0" i="0" u="none" strike="noStrike" dirty="0">
                <a:solidFill>
                  <a:srgbClr val="EA9532"/>
                </a:solidFill>
                <a:effectLst/>
                <a:hlinkClick r:id="rId13"/>
              </a:rPr>
              <a:t>demographics</a:t>
            </a:r>
            <a:r>
              <a:rPr lang="en-US" sz="2400" b="0" i="0" dirty="0">
                <a:solidFill>
                  <a:srgbClr val="555555"/>
                </a:solidFill>
                <a:effectLst/>
              </a:rPr>
              <a:t>)</a:t>
            </a:r>
          </a:p>
          <a:p>
            <a:pPr algn="l"/>
            <a:endParaRPr lang="en-US" sz="2400" dirty="0">
              <a:solidFill>
                <a:srgbClr val="555555"/>
              </a:solidFill>
            </a:endParaRPr>
          </a:p>
          <a:p>
            <a:pPr algn="l"/>
            <a:r>
              <a:rPr lang="en-US" sz="2400" b="0" i="0" dirty="0">
                <a:solidFill>
                  <a:srgbClr val="555555"/>
                </a:solidFill>
                <a:effectLst/>
              </a:rPr>
              <a:t>The most detailed way to view maps is with the interactive map viewer at: </a:t>
            </a:r>
            <a:r>
              <a:rPr lang="en-US" sz="2400" b="0" i="0" dirty="0">
                <a:solidFill>
                  <a:srgbClr val="555555"/>
                </a:solidFill>
                <a:effectLst/>
                <a:hlinkClick r:id="rId14"/>
              </a:rPr>
              <a:t>https://arcg.is/1STi8P0</a:t>
            </a:r>
            <a:r>
              <a:rPr lang="en-US" sz="2400" b="0" i="0" dirty="0">
                <a:solidFill>
                  <a:srgbClr val="555555"/>
                </a:solidFill>
                <a:effectLst/>
              </a:rPr>
              <a:t> </a:t>
            </a:r>
            <a:endParaRPr lang="en-US" sz="2400" dirty="0"/>
          </a:p>
        </p:txBody>
      </p:sp>
      <p:sp>
        <p:nvSpPr>
          <p:cNvPr id="3" name="Date Placeholder 2">
            <a:extLst>
              <a:ext uri="{FF2B5EF4-FFF2-40B4-BE49-F238E27FC236}">
                <a16:creationId xmlns:a16="http://schemas.microsoft.com/office/drawing/2014/main" id="{60875631-468B-4478-BD71-4B69093F7951}"/>
              </a:ext>
            </a:extLst>
          </p:cNvPr>
          <p:cNvSpPr>
            <a:spLocks noGrp="1"/>
          </p:cNvSpPr>
          <p:nvPr>
            <p:ph type="dt" sz="half" idx="2"/>
          </p:nvPr>
        </p:nvSpPr>
        <p:spPr/>
        <p:txBody>
          <a:bodyPr/>
          <a:lstStyle/>
          <a:p>
            <a:r>
              <a:rPr lang="en-US" dirty="0"/>
              <a:t>January 19, 2022</a:t>
            </a:r>
          </a:p>
        </p:txBody>
      </p:sp>
    </p:spTree>
    <p:extLst>
      <p:ext uri="{BB962C8B-B14F-4D97-AF65-F5344CB8AC3E}">
        <p14:creationId xmlns:p14="http://schemas.microsoft.com/office/powerpoint/2010/main" val="42759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875631-468B-4478-BD71-4B69093F7951}"/>
              </a:ext>
            </a:extLst>
          </p:cNvPr>
          <p:cNvSpPr>
            <a:spLocks noGrp="1"/>
          </p:cNvSpPr>
          <p:nvPr>
            <p:ph type="dt" sz="half" idx="2"/>
          </p:nvPr>
        </p:nvSpPr>
        <p:spPr/>
        <p:txBody>
          <a:bodyPr/>
          <a:lstStyle/>
          <a:p>
            <a:r>
              <a:rPr lang="en-US" dirty="0"/>
              <a:t>January 19, 2022</a:t>
            </a:r>
          </a:p>
        </p:txBody>
      </p:sp>
      <p:pic>
        <p:nvPicPr>
          <p:cNvPr id="12" name="Picture 11">
            <a:extLst>
              <a:ext uri="{FF2B5EF4-FFF2-40B4-BE49-F238E27FC236}">
                <a16:creationId xmlns:a16="http://schemas.microsoft.com/office/drawing/2014/main" id="{49DD351F-F737-4CBF-BE50-965680B80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0942" y="228600"/>
            <a:ext cx="6783297" cy="5980012"/>
          </a:xfrm>
          <a:prstGeom prst="rect">
            <a:avLst/>
          </a:prstGeom>
        </p:spPr>
      </p:pic>
    </p:spTree>
    <p:extLst>
      <p:ext uri="{BB962C8B-B14F-4D97-AF65-F5344CB8AC3E}">
        <p14:creationId xmlns:p14="http://schemas.microsoft.com/office/powerpoint/2010/main" val="9292462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8">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0070C0"/>
      </a:hlink>
      <a:folHlink>
        <a:srgbClr val="0070C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9582</TotalTime>
  <Words>1048</Words>
  <Application>Microsoft Office PowerPoint</Application>
  <PresentationFormat>On-screen Show (4:3)</PresentationFormat>
  <Paragraphs>172</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EB Garamond</vt:lpstr>
      <vt:lpstr>Garamond</vt:lpstr>
      <vt:lpstr>Noto Sans Symbols</vt:lpstr>
      <vt:lpstr>Symbol</vt:lpstr>
      <vt:lpstr>Tw Cen MT</vt:lpstr>
      <vt:lpstr>Twentieth Century</vt:lpstr>
      <vt:lpstr>Wingdings</vt:lpstr>
      <vt:lpstr>Wingdings 2</vt:lpstr>
      <vt:lpstr>Median</vt:lpstr>
      <vt:lpstr>City of Half Moon Bay Redistricting Draft Maps</vt:lpstr>
      <vt:lpstr>PowerPoint Presentation</vt:lpstr>
      <vt:lpstr>PowerPoint Presentation</vt:lpstr>
      <vt:lpstr> Communities of Interest</vt:lpstr>
      <vt:lpstr>Redistricting Rules and Goals</vt:lpstr>
      <vt:lpstr>Current Districts</vt:lpstr>
      <vt:lpstr>Demographic Summary of Existing Districts</vt:lpstr>
      <vt:lpstr>Preferred Map</vt:lpstr>
      <vt:lpstr>PowerPoint Presentation</vt:lpstr>
      <vt:lpstr>Preferred Map 504c</vt:lpstr>
      <vt:lpstr>Map 503b</vt:lpstr>
      <vt:lpstr>Map 402</vt:lpstr>
      <vt:lpstr>Map 403b</vt:lpstr>
      <vt:lpstr>Current Districts</vt:lpstr>
      <vt:lpstr>PowerPoint Presentation</vt:lpstr>
      <vt:lpstr>PowerPoint Presentation</vt:lpstr>
      <vt:lpstr>Proposed Sequencing</vt:lpstr>
      <vt:lpstr>PowerPoint Presentation</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 Presentation</dc:title>
  <dc:creator>Douglas Johnson</dc:creator>
  <cp:lastModifiedBy>Shalice Tilton</cp:lastModifiedBy>
  <cp:revision>495</cp:revision>
  <cp:lastPrinted>2021-12-15T17:44:53Z</cp:lastPrinted>
  <dcterms:created xsi:type="dcterms:W3CDTF">2011-05-19T00:29:13Z</dcterms:created>
  <dcterms:modified xsi:type="dcterms:W3CDTF">2022-01-27T22:47:37Z</dcterms:modified>
</cp:coreProperties>
</file>